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9" r:id="rId1"/>
  </p:sldMasterIdLst>
  <p:sldIdLst>
    <p:sldId id="256" r:id="rId2"/>
    <p:sldId id="257" r:id="rId3"/>
    <p:sldId id="258" r:id="rId4"/>
    <p:sldId id="261" r:id="rId5"/>
    <p:sldId id="259" r:id="rId6"/>
    <p:sldId id="285" r:id="rId7"/>
    <p:sldId id="287" r:id="rId8"/>
    <p:sldId id="286" r:id="rId9"/>
    <p:sldId id="289" r:id="rId10"/>
    <p:sldId id="290" r:id="rId11"/>
    <p:sldId id="296" r:id="rId12"/>
    <p:sldId id="295" r:id="rId13"/>
    <p:sldId id="291" r:id="rId14"/>
    <p:sldId id="292" r:id="rId15"/>
    <p:sldId id="293" r:id="rId16"/>
    <p:sldId id="294"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8" r:id="rId40"/>
    <p:sldId id="28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006AA-BC34-414F-AAFE-AF69181B604B}" v="12" dt="2021-02-27T17:22:18.0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57"/>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 Looper" userId="2b986e68-6611-4d1c-b88e-fd726ea7d214" providerId="ADAL" clId="{6EC006AA-BC34-414F-AAFE-AF69181B604B}"/>
    <pc:docChg chg="modSld modShowInfo">
      <pc:chgData name="Jen Looper" userId="2b986e68-6611-4d1c-b88e-fd726ea7d214" providerId="ADAL" clId="{6EC006AA-BC34-414F-AAFE-AF69181B604B}" dt="2021-02-27T17:22:18.008" v="14"/>
      <pc:docMkLst>
        <pc:docMk/>
      </pc:docMkLst>
      <pc:sldChg chg="modSp modAnim">
        <pc:chgData name="Jen Looper" userId="2b986e68-6611-4d1c-b88e-fd726ea7d214" providerId="ADAL" clId="{6EC006AA-BC34-414F-AAFE-AF69181B604B}" dt="2021-02-27T17:21:26.467" v="5"/>
        <pc:sldMkLst>
          <pc:docMk/>
          <pc:sldMk cId="2358108723" sldId="256"/>
        </pc:sldMkLst>
        <pc:spChg chg="mod">
          <ac:chgData name="Jen Looper" userId="2b986e68-6611-4d1c-b88e-fd726ea7d214" providerId="ADAL" clId="{6EC006AA-BC34-414F-AAFE-AF69181B604B}" dt="2021-02-27T17:20:50.628" v="1" actId="5793"/>
          <ac:spMkLst>
            <pc:docMk/>
            <pc:sldMk cId="2358108723" sldId="256"/>
            <ac:spMk id="3" creationId="{77A20105-B097-9242-9FCD-0639D261B223}"/>
          </ac:spMkLst>
        </pc:spChg>
      </pc:sldChg>
      <pc:sldChg chg="modAnim">
        <pc:chgData name="Jen Looper" userId="2b986e68-6611-4d1c-b88e-fd726ea7d214" providerId="ADAL" clId="{6EC006AA-BC34-414F-AAFE-AF69181B604B}" dt="2021-02-27T17:21:35.786" v="7"/>
        <pc:sldMkLst>
          <pc:docMk/>
          <pc:sldMk cId="3172301556" sldId="262"/>
        </pc:sldMkLst>
      </pc:sldChg>
      <pc:sldChg chg="modAnim">
        <pc:chgData name="Jen Looper" userId="2b986e68-6611-4d1c-b88e-fd726ea7d214" providerId="ADAL" clId="{6EC006AA-BC34-414F-AAFE-AF69181B604B}" dt="2021-02-27T17:21:39.240" v="8"/>
        <pc:sldMkLst>
          <pc:docMk/>
          <pc:sldMk cId="2442961588" sldId="263"/>
        </pc:sldMkLst>
      </pc:sldChg>
      <pc:sldChg chg="modAnim">
        <pc:chgData name="Jen Looper" userId="2b986e68-6611-4d1c-b88e-fd726ea7d214" providerId="ADAL" clId="{6EC006AA-BC34-414F-AAFE-AF69181B604B}" dt="2021-02-27T17:21:50.363" v="9"/>
        <pc:sldMkLst>
          <pc:docMk/>
          <pc:sldMk cId="182511274" sldId="269"/>
        </pc:sldMkLst>
      </pc:sldChg>
      <pc:sldChg chg="modAnim">
        <pc:chgData name="Jen Looper" userId="2b986e68-6611-4d1c-b88e-fd726ea7d214" providerId="ADAL" clId="{6EC006AA-BC34-414F-AAFE-AF69181B604B}" dt="2021-02-27T17:21:52.720" v="10"/>
        <pc:sldMkLst>
          <pc:docMk/>
          <pc:sldMk cId="2724232748" sldId="270"/>
        </pc:sldMkLst>
      </pc:sldChg>
      <pc:sldChg chg="modAnim">
        <pc:chgData name="Jen Looper" userId="2b986e68-6611-4d1c-b88e-fd726ea7d214" providerId="ADAL" clId="{6EC006AA-BC34-414F-AAFE-AF69181B604B}" dt="2021-02-27T17:21:58.384" v="12"/>
        <pc:sldMkLst>
          <pc:docMk/>
          <pc:sldMk cId="2618936089" sldId="273"/>
        </pc:sldMkLst>
      </pc:sldChg>
      <pc:sldChg chg="modAnim">
        <pc:chgData name="Jen Looper" userId="2b986e68-6611-4d1c-b88e-fd726ea7d214" providerId="ADAL" clId="{6EC006AA-BC34-414F-AAFE-AF69181B604B}" dt="2021-02-27T17:22:05.324" v="13"/>
        <pc:sldMkLst>
          <pc:docMk/>
          <pc:sldMk cId="981264459" sldId="277"/>
        </pc:sldMkLst>
      </pc:sldChg>
      <pc:sldChg chg="modAnim">
        <pc:chgData name="Jen Looper" userId="2b986e68-6611-4d1c-b88e-fd726ea7d214" providerId="ADAL" clId="{6EC006AA-BC34-414F-AAFE-AF69181B604B}" dt="2021-02-27T17:22:18.008" v="14"/>
        <pc:sldMkLst>
          <pc:docMk/>
          <pc:sldMk cId="1516803736" sldId="28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8EDA-7061-CC46-89E0-D90B448783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C835CD-6BD1-5C44-BF47-897E75742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259BD3-25C7-094B-8187-176ACA060FFE}"/>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5" name="Footer Placeholder 4">
            <a:extLst>
              <a:ext uri="{FF2B5EF4-FFF2-40B4-BE49-F238E27FC236}">
                <a16:creationId xmlns:a16="http://schemas.microsoft.com/office/drawing/2014/main" id="{E4B122FA-7AB5-2C45-95D0-621659F5D024}"/>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4F0390F1-2D70-1A46-98B4-A0B9E35CF498}"/>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58328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2B97-6AB4-BA4A-B7E1-DCAD0EC4A8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D851-4302-5C4B-A02D-B35F943D1F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7DA3C-6CD3-0C48-8216-4D328F7C0A99}"/>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5" name="Footer Placeholder 4">
            <a:extLst>
              <a:ext uri="{FF2B5EF4-FFF2-40B4-BE49-F238E27FC236}">
                <a16:creationId xmlns:a16="http://schemas.microsoft.com/office/drawing/2014/main" id="{86C01391-4307-164C-AB2B-895CEDF00827}"/>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6374956E-CDE6-2448-BED0-F8B9FF564F99}"/>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57811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DE3CF5-7A71-7F42-8BB4-DBEC559AD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711E7D-70C9-314E-8453-47F0F1514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A8D0DB-CD75-F243-A562-6DD1E3FDEE93}"/>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5" name="Footer Placeholder 4">
            <a:extLst>
              <a:ext uri="{FF2B5EF4-FFF2-40B4-BE49-F238E27FC236}">
                <a16:creationId xmlns:a16="http://schemas.microsoft.com/office/drawing/2014/main" id="{A6476D07-4B1E-934C-B656-91E91727CC77}"/>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98E3CEE7-B54A-C445-BED6-C1F82441AF4E}"/>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1813514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A005-250E-7E49-BA2F-9C4B34896D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76401E-FCF4-8E45-BAD9-DDE0C6948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2E132-7AC2-084D-9224-399617602E29}"/>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5" name="Footer Placeholder 4">
            <a:extLst>
              <a:ext uri="{FF2B5EF4-FFF2-40B4-BE49-F238E27FC236}">
                <a16:creationId xmlns:a16="http://schemas.microsoft.com/office/drawing/2014/main" id="{AD3A673E-2DB8-DB43-8314-2218E421E54D}"/>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E245F3C7-05D9-7841-A63E-BB10CCCEE109}"/>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58585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6F8E-97B9-1444-AB11-BC548937D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3C319-A8CE-104A-952C-8E5D34C470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0FD3B-E8A6-7940-A3E1-ECBD298B1CBF}"/>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5" name="Footer Placeholder 4">
            <a:extLst>
              <a:ext uri="{FF2B5EF4-FFF2-40B4-BE49-F238E27FC236}">
                <a16:creationId xmlns:a16="http://schemas.microsoft.com/office/drawing/2014/main" id="{91A813CC-513A-A140-B5D6-EF3A18C697CA}"/>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94E13D40-2E70-884F-9960-69BE15E61D14}"/>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930426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F6DB-47AD-DD41-BAE8-9AED6D3B50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F32F50-3185-C246-8EF1-0860F17C2A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D2C4B1-144B-D94F-BE18-49BE761FA5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9AFF4B-6AE2-F54B-8F93-841E1619CCA9}"/>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6" name="Footer Placeholder 5">
            <a:extLst>
              <a:ext uri="{FF2B5EF4-FFF2-40B4-BE49-F238E27FC236}">
                <a16:creationId xmlns:a16="http://schemas.microsoft.com/office/drawing/2014/main" id="{0E6B1B99-886D-D24E-A02E-4A019883CC4D}"/>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EE6A8D11-39D2-6248-B30E-E268F27A5FD3}"/>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449803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4050B-41A1-114B-BAD2-4054739D61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E2A5F8-2ECA-C84F-85BA-1F7DD89EA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24B972-9884-6D49-87F3-33D7EF63C9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F3473A-F853-5F46-9E67-1DCE9710CE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7C0BE-9BEB-C149-8DA2-9B77D731A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CE20C2-8421-ED40-A8D9-653AAAD9B88E}"/>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8" name="Footer Placeholder 7">
            <a:extLst>
              <a:ext uri="{FF2B5EF4-FFF2-40B4-BE49-F238E27FC236}">
                <a16:creationId xmlns:a16="http://schemas.microsoft.com/office/drawing/2014/main" id="{2133B679-26FF-BA40-AB1A-C6D878CB6248}"/>
              </a:ext>
            </a:extLst>
          </p:cNvPr>
          <p:cNvSpPr>
            <a:spLocks noGrp="1"/>
          </p:cNvSpPr>
          <p:nvPr>
            <p:ph type="ftr" sz="quarter" idx="11"/>
          </p:nvPr>
        </p:nvSpPr>
        <p:spPr/>
        <p:txBody>
          <a:bodyPr/>
          <a:lstStyle/>
          <a:p>
            <a:endParaRPr lang="en-US" sz="1000"/>
          </a:p>
        </p:txBody>
      </p:sp>
      <p:sp>
        <p:nvSpPr>
          <p:cNvPr id="9" name="Slide Number Placeholder 8">
            <a:extLst>
              <a:ext uri="{FF2B5EF4-FFF2-40B4-BE49-F238E27FC236}">
                <a16:creationId xmlns:a16="http://schemas.microsoft.com/office/drawing/2014/main" id="{D842E3FD-C883-5D48-A19C-D6510890BAF8}"/>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27680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B44-EA25-C242-8B54-118993F2A3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61BF5E-0AFC-1B4E-9E1F-742D5C2ACE7B}"/>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4" name="Footer Placeholder 3">
            <a:extLst>
              <a:ext uri="{FF2B5EF4-FFF2-40B4-BE49-F238E27FC236}">
                <a16:creationId xmlns:a16="http://schemas.microsoft.com/office/drawing/2014/main" id="{DB6D48EA-AF12-324D-9EF6-BD7E55CB664C}"/>
              </a:ext>
            </a:extLst>
          </p:cNvPr>
          <p:cNvSpPr>
            <a:spLocks noGrp="1"/>
          </p:cNvSpPr>
          <p:nvPr>
            <p:ph type="ftr" sz="quarter" idx="11"/>
          </p:nvPr>
        </p:nvSpPr>
        <p:spPr/>
        <p:txBody>
          <a:bodyPr/>
          <a:lstStyle/>
          <a:p>
            <a:endParaRPr lang="en-US" sz="1000"/>
          </a:p>
        </p:txBody>
      </p:sp>
      <p:sp>
        <p:nvSpPr>
          <p:cNvPr id="5" name="Slide Number Placeholder 4">
            <a:extLst>
              <a:ext uri="{FF2B5EF4-FFF2-40B4-BE49-F238E27FC236}">
                <a16:creationId xmlns:a16="http://schemas.microsoft.com/office/drawing/2014/main" id="{A3791229-583C-1E41-BDAD-C80EDCA03D5E}"/>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104380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E5C25-F9B6-3B4F-A0F6-24EDE6A896E3}"/>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3" name="Footer Placeholder 2">
            <a:extLst>
              <a:ext uri="{FF2B5EF4-FFF2-40B4-BE49-F238E27FC236}">
                <a16:creationId xmlns:a16="http://schemas.microsoft.com/office/drawing/2014/main" id="{A050C546-27F3-2D43-95CA-273F74514A11}"/>
              </a:ext>
            </a:extLst>
          </p:cNvPr>
          <p:cNvSpPr>
            <a:spLocks noGrp="1"/>
          </p:cNvSpPr>
          <p:nvPr>
            <p:ph type="ftr" sz="quarter" idx="11"/>
          </p:nvPr>
        </p:nvSpPr>
        <p:spPr/>
        <p:txBody>
          <a:bodyPr/>
          <a:lstStyle/>
          <a:p>
            <a:endParaRPr lang="en-US" sz="1000"/>
          </a:p>
        </p:txBody>
      </p:sp>
      <p:sp>
        <p:nvSpPr>
          <p:cNvPr id="4" name="Slide Number Placeholder 3">
            <a:extLst>
              <a:ext uri="{FF2B5EF4-FFF2-40B4-BE49-F238E27FC236}">
                <a16:creationId xmlns:a16="http://schemas.microsoft.com/office/drawing/2014/main" id="{4835D522-1A37-BF45-A28B-D210A7E1A0F3}"/>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91825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8D16-1580-644B-8528-8881EB5971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4C6514-A0F2-F340-9D3E-D49D451D2C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F17880-8EA7-CA44-B246-867FFF0CC6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5D321-32EF-C94E-BDA5-A87D57AC0D94}"/>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6" name="Footer Placeholder 5">
            <a:extLst>
              <a:ext uri="{FF2B5EF4-FFF2-40B4-BE49-F238E27FC236}">
                <a16:creationId xmlns:a16="http://schemas.microsoft.com/office/drawing/2014/main" id="{F06874F8-FCAA-6C42-8EBE-7D5DF00726BF}"/>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C7664819-CEDA-9648-B233-3433660AE987}"/>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39721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3B045-44CE-2140-8F9A-9CF6F2075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2AD526-B968-BF41-85AC-71F22334BF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C9F5CC-A873-9645-96D5-FB945753D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6549C-52C4-8D44-B959-32A49F808ADD}"/>
              </a:ext>
            </a:extLst>
          </p:cNvPr>
          <p:cNvSpPr>
            <a:spLocks noGrp="1"/>
          </p:cNvSpPr>
          <p:nvPr>
            <p:ph type="dt" sz="half" idx="10"/>
          </p:nvPr>
        </p:nvSpPr>
        <p:spPr/>
        <p:txBody>
          <a:bodyPr/>
          <a:lstStyle/>
          <a:p>
            <a:pPr algn="r"/>
            <a:fld id="{3F9AFA87-1417-4992-ABD9-27C3BC8CC883}" type="datetimeFigureOut">
              <a:rPr lang="en-US" smtClean="0"/>
              <a:pPr algn="r"/>
              <a:t>9/11/22</a:t>
            </a:fld>
            <a:endParaRPr lang="en-US"/>
          </a:p>
        </p:txBody>
      </p:sp>
      <p:sp>
        <p:nvSpPr>
          <p:cNvPr id="6" name="Footer Placeholder 5">
            <a:extLst>
              <a:ext uri="{FF2B5EF4-FFF2-40B4-BE49-F238E27FC236}">
                <a16:creationId xmlns:a16="http://schemas.microsoft.com/office/drawing/2014/main" id="{0C2EC493-9F54-3847-B131-2CA3803D4573}"/>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8A3F1A8E-0081-104B-B221-8C7455B62A90}"/>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87101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8A4BC4-1351-D343-8160-47238BCD8E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D3ADF9-B0CF-AA4A-9C40-F2E31927B3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B7C13-70C1-B34C-B7E5-49445EBDD4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9/11/22</a:t>
            </a:fld>
            <a:endParaRPr lang="en-US"/>
          </a:p>
        </p:txBody>
      </p:sp>
      <p:sp>
        <p:nvSpPr>
          <p:cNvPr id="5" name="Footer Placeholder 4">
            <a:extLst>
              <a:ext uri="{FF2B5EF4-FFF2-40B4-BE49-F238E27FC236}">
                <a16:creationId xmlns:a16="http://schemas.microsoft.com/office/drawing/2014/main" id="{89DDE54B-6AEE-314B-9964-9526299E21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FBB22E1-F6F2-D845-8F13-A6F86A9821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603014249"/>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jenlooper.com/"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an raising hands in concert">
            <a:extLst>
              <a:ext uri="{FF2B5EF4-FFF2-40B4-BE49-F238E27FC236}">
                <a16:creationId xmlns:a16="http://schemas.microsoft.com/office/drawing/2014/main" id="{48A72A19-2045-EA40-8A3C-EA8C9D75EEC5}"/>
              </a:ext>
            </a:extLst>
          </p:cNvPr>
          <p:cNvPicPr>
            <a:picLocks noChangeAspect="1"/>
          </p:cNvPicPr>
          <p:nvPr/>
        </p:nvPicPr>
        <p:blipFill rotWithShape="1">
          <a:blip r:embed="rId2"/>
          <a:srcRect l="15264" r="10451" b="-1"/>
          <a:stretch/>
        </p:blipFill>
        <p:spPr>
          <a:xfrm>
            <a:off x="4559968" y="10"/>
            <a:ext cx="7632032" cy="6857990"/>
          </a:xfrm>
          <a:prstGeom prst="rect">
            <a:avLst/>
          </a:prstGeom>
        </p:spPr>
      </p:pic>
      <p:sp useBgFill="1">
        <p:nvSpPr>
          <p:cNvPr id="21" name="Freeform: Shape 20">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53F4AF-1163-0044-8FA5-FD3413D24C63}"/>
              </a:ext>
            </a:extLst>
          </p:cNvPr>
          <p:cNvSpPr>
            <a:spLocks noGrp="1"/>
          </p:cNvSpPr>
          <p:nvPr>
            <p:ph type="ctrTitle"/>
          </p:nvPr>
        </p:nvSpPr>
        <p:spPr>
          <a:xfrm>
            <a:off x="765051" y="662400"/>
            <a:ext cx="3409200" cy="1492132"/>
          </a:xfrm>
        </p:spPr>
        <p:txBody>
          <a:bodyPr vert="horz" lIns="91440" tIns="45720" rIns="91440" bIns="45720" rtlCol="0" anchor="t">
            <a:normAutofit fontScale="90000"/>
          </a:bodyPr>
          <a:lstStyle/>
          <a:p>
            <a:pPr algn="l"/>
            <a:r>
              <a:rPr lang="en-US" sz="4100" spc="-50" baseline="0" dirty="0">
                <a:solidFill>
                  <a:srgbClr val="FF0000"/>
                </a:solidFill>
              </a:rPr>
              <a:t>RE</a:t>
            </a:r>
            <a:r>
              <a:rPr lang="en-US" sz="4100" spc="-50" baseline="0" dirty="0"/>
              <a:t>-Building a Tech Community</a:t>
            </a:r>
            <a:br>
              <a:rPr lang="en-US" sz="4100" spc="-50" baseline="0" dirty="0"/>
            </a:br>
            <a:r>
              <a:rPr lang="en-US" sz="4100" spc="-50" baseline="0" dirty="0"/>
              <a:t>…post-pandemic</a:t>
            </a:r>
          </a:p>
        </p:txBody>
      </p:sp>
      <p:sp>
        <p:nvSpPr>
          <p:cNvPr id="3" name="Subtitle 2">
            <a:extLst>
              <a:ext uri="{FF2B5EF4-FFF2-40B4-BE49-F238E27FC236}">
                <a16:creationId xmlns:a16="http://schemas.microsoft.com/office/drawing/2014/main" id="{77A20105-B097-9242-9FCD-0639D261B223}"/>
              </a:ext>
            </a:extLst>
          </p:cNvPr>
          <p:cNvSpPr>
            <a:spLocks noGrp="1"/>
          </p:cNvSpPr>
          <p:nvPr>
            <p:ph type="subTitle" idx="1"/>
          </p:nvPr>
        </p:nvSpPr>
        <p:spPr>
          <a:xfrm>
            <a:off x="192506" y="2816932"/>
            <a:ext cx="4367462" cy="3844800"/>
          </a:xfrm>
        </p:spPr>
        <p:txBody>
          <a:bodyPr vert="horz" lIns="91440" tIns="45720" rIns="91440" bIns="45720" rtlCol="0">
            <a:normAutofit/>
          </a:bodyPr>
          <a:lstStyle/>
          <a:p>
            <a:pPr algn="l"/>
            <a:r>
              <a:rPr lang="en-US" sz="2000" b="1" dirty="0">
                <a:solidFill>
                  <a:schemeClr val="tx1">
                    <a:alpha val="60000"/>
                  </a:schemeClr>
                </a:solidFill>
              </a:rPr>
              <a:t>In Ten </a:t>
            </a:r>
            <a:r>
              <a:rPr lang="en-US" sz="2000" b="1" dirty="0">
                <a:solidFill>
                  <a:srgbClr val="FF0000">
                    <a:alpha val="60000"/>
                  </a:srgbClr>
                </a:solidFill>
              </a:rPr>
              <a:t>Easy</a:t>
            </a:r>
            <a:r>
              <a:rPr lang="en-US" sz="2000" b="1" dirty="0">
                <a:solidFill>
                  <a:schemeClr val="tx1">
                    <a:alpha val="60000"/>
                  </a:schemeClr>
                </a:solidFill>
              </a:rPr>
              <a:t> Steps</a:t>
            </a:r>
          </a:p>
          <a:p>
            <a:pPr algn="l"/>
            <a:endParaRPr lang="en-US" sz="2000" dirty="0">
              <a:solidFill>
                <a:schemeClr val="tx1">
                  <a:alpha val="60000"/>
                </a:schemeClr>
              </a:solidFill>
            </a:endParaRPr>
          </a:p>
          <a:p>
            <a:pPr indent="-228600" algn="l">
              <a:buFont typeface="Arial" panose="020B0604020202020204" pitchFamily="34" charset="0"/>
              <a:buChar char="•"/>
            </a:pPr>
            <a:r>
              <a:rPr lang="en-US" sz="2000" dirty="0">
                <a:solidFill>
                  <a:schemeClr val="tx1">
                    <a:alpha val="60000"/>
                  </a:schemeClr>
                </a:solidFill>
              </a:rPr>
              <a:t>Jen Looper</a:t>
            </a:r>
          </a:p>
          <a:p>
            <a:pPr indent="-228600" algn="l">
              <a:buFont typeface="Arial" panose="020B0604020202020204" pitchFamily="34" charset="0"/>
              <a:buChar char="•"/>
            </a:pPr>
            <a:r>
              <a:rPr lang="en-US" sz="2000" dirty="0">
                <a:solidFill>
                  <a:schemeClr val="tx1">
                    <a:alpha val="60000"/>
                  </a:schemeClr>
                </a:solidFill>
              </a:rPr>
              <a:t>Head of Academic Advocacy, </a:t>
            </a:r>
          </a:p>
          <a:p>
            <a:pPr marL="228600" lvl="1" algn="l"/>
            <a:r>
              <a:rPr lang="en-US" sz="1600" dirty="0">
                <a:solidFill>
                  <a:schemeClr val="tx1">
                    <a:alpha val="60000"/>
                  </a:schemeClr>
                </a:solidFill>
              </a:rPr>
              <a:t>AWS Developer Relations</a:t>
            </a:r>
          </a:p>
          <a:p>
            <a:pPr indent="-228600" algn="l">
              <a:buFont typeface="Arial" panose="020B0604020202020204" pitchFamily="34" charset="0"/>
              <a:buChar char="•"/>
            </a:pPr>
            <a:r>
              <a:rPr lang="en-US" sz="2000" dirty="0">
                <a:solidFill>
                  <a:schemeClr val="tx1">
                    <a:alpha val="60000"/>
                  </a:schemeClr>
                </a:solidFill>
              </a:rPr>
              <a:t>@</a:t>
            </a:r>
            <a:r>
              <a:rPr lang="en-US" sz="2000" dirty="0" err="1">
                <a:solidFill>
                  <a:schemeClr val="tx1">
                    <a:alpha val="60000"/>
                  </a:schemeClr>
                </a:solidFill>
              </a:rPr>
              <a:t>jenlooper</a:t>
            </a:r>
            <a:endParaRPr lang="en-US" sz="2000" dirty="0">
              <a:solidFill>
                <a:schemeClr val="tx1">
                  <a:alpha val="60000"/>
                </a:schemeClr>
              </a:solidFill>
            </a:endParaRPr>
          </a:p>
          <a:p>
            <a:pPr indent="-228600" algn="l">
              <a:buFont typeface="Arial" panose="020B0604020202020204" pitchFamily="34" charset="0"/>
              <a:buChar char="•"/>
            </a:pPr>
            <a:r>
              <a:rPr lang="en-US" sz="2000" dirty="0">
                <a:solidFill>
                  <a:schemeClr val="tx1">
                    <a:alpha val="60000"/>
                  </a:schemeClr>
                </a:solidFill>
                <a:hlinkClick r:id="rId3"/>
              </a:rPr>
              <a:t>https://jenlooper.com</a:t>
            </a:r>
            <a:endParaRPr lang="en-US" sz="2000" dirty="0">
              <a:solidFill>
                <a:schemeClr val="tx1">
                  <a:alpha val="60000"/>
                </a:schemeClr>
              </a:solidFill>
            </a:endParaRPr>
          </a:p>
          <a:p>
            <a:pPr indent="-228600" algn="l">
              <a:buFont typeface="Arial" panose="020B0604020202020204" pitchFamily="34" charset="0"/>
              <a:buChar char="•"/>
            </a:pPr>
            <a:r>
              <a:rPr lang="en-US" sz="2000" dirty="0" err="1">
                <a:solidFill>
                  <a:schemeClr val="tx1">
                    <a:alpha val="60000"/>
                  </a:schemeClr>
                </a:solidFill>
              </a:rPr>
              <a:t>jelooper@amazon.com</a:t>
            </a:r>
            <a:endParaRPr lang="en-US" sz="2000" dirty="0">
              <a:solidFill>
                <a:schemeClr val="tx1">
                  <a:alpha val="60000"/>
                </a:schemeClr>
              </a:solidFill>
            </a:endParaRPr>
          </a:p>
        </p:txBody>
      </p:sp>
    </p:spTree>
    <p:extLst>
      <p:ext uri="{BB962C8B-B14F-4D97-AF65-F5344CB8AC3E}">
        <p14:creationId xmlns:p14="http://schemas.microsoft.com/office/powerpoint/2010/main" val="235810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236-5B30-7F73-214E-14944BBC762C}"/>
              </a:ext>
            </a:extLst>
          </p:cNvPr>
          <p:cNvSpPr>
            <a:spLocks noGrp="1"/>
          </p:cNvSpPr>
          <p:nvPr>
            <p:ph type="title"/>
          </p:nvPr>
        </p:nvSpPr>
        <p:spPr>
          <a:xfrm>
            <a:off x="466725" y="373062"/>
            <a:ext cx="10515600" cy="1325563"/>
          </a:xfrm>
        </p:spPr>
        <p:txBody>
          <a:bodyPr/>
          <a:lstStyle/>
          <a:p>
            <a:r>
              <a:rPr lang="en-US" dirty="0"/>
              <a:t>Hybrid best practices</a:t>
            </a:r>
          </a:p>
        </p:txBody>
      </p:sp>
      <p:sp>
        <p:nvSpPr>
          <p:cNvPr id="3" name="Content Placeholder 2">
            <a:extLst>
              <a:ext uri="{FF2B5EF4-FFF2-40B4-BE49-F238E27FC236}">
                <a16:creationId xmlns:a16="http://schemas.microsoft.com/office/drawing/2014/main" id="{703BE10B-DF95-8F99-15FB-210361B426DA}"/>
              </a:ext>
            </a:extLst>
          </p:cNvPr>
          <p:cNvSpPr>
            <a:spLocks noGrp="1"/>
          </p:cNvSpPr>
          <p:nvPr>
            <p:ph idx="1"/>
          </p:nvPr>
        </p:nvSpPr>
        <p:spPr>
          <a:xfrm>
            <a:off x="638174" y="2141537"/>
            <a:ext cx="4462463" cy="4351338"/>
          </a:xfrm>
        </p:spPr>
        <p:txBody>
          <a:bodyPr>
            <a:normAutofit/>
          </a:bodyPr>
          <a:lstStyle/>
          <a:p>
            <a:r>
              <a:rPr lang="en-US" dirty="0"/>
              <a:t>Think locally, act globally</a:t>
            </a:r>
          </a:p>
          <a:p>
            <a:r>
              <a:rPr lang="en-US" dirty="0"/>
              <a:t>We moved from an in-person to an online model. Now we should move to a hybrid model</a:t>
            </a:r>
          </a:p>
          <a:p>
            <a:r>
              <a:rPr lang="en-US" dirty="0">
                <a:solidFill>
                  <a:srgbClr val="FF0000"/>
                </a:solidFill>
              </a:rPr>
              <a:t>Think ‘radical inclusivity’</a:t>
            </a:r>
          </a:p>
          <a:p>
            <a:r>
              <a:rPr lang="en-US" dirty="0"/>
              <a:t>What does a hybrid meetup look like?</a:t>
            </a:r>
          </a:p>
          <a:p>
            <a:pPr marL="0" indent="0">
              <a:buNone/>
            </a:pPr>
            <a:endParaRPr lang="en-US" dirty="0"/>
          </a:p>
        </p:txBody>
      </p:sp>
      <p:pic>
        <p:nvPicPr>
          <p:cNvPr id="5" name="Picture 4">
            <a:extLst>
              <a:ext uri="{FF2B5EF4-FFF2-40B4-BE49-F238E27FC236}">
                <a16:creationId xmlns:a16="http://schemas.microsoft.com/office/drawing/2014/main" id="{B94AEA86-CC89-3880-D304-1F6EE43FFF1D}"/>
              </a:ext>
            </a:extLst>
          </p:cNvPr>
          <p:cNvPicPr>
            <a:picLocks noChangeAspect="1"/>
          </p:cNvPicPr>
          <p:nvPr/>
        </p:nvPicPr>
        <p:blipFill>
          <a:blip r:embed="rId2"/>
          <a:stretch>
            <a:fillRect/>
          </a:stretch>
        </p:blipFill>
        <p:spPr>
          <a:xfrm>
            <a:off x="5871657" y="0"/>
            <a:ext cx="7735310" cy="6858000"/>
          </a:xfrm>
          <a:prstGeom prst="rect">
            <a:avLst/>
          </a:prstGeom>
        </p:spPr>
      </p:pic>
    </p:spTree>
    <p:extLst>
      <p:ext uri="{BB962C8B-B14F-4D97-AF65-F5344CB8AC3E}">
        <p14:creationId xmlns:p14="http://schemas.microsoft.com/office/powerpoint/2010/main" val="3761229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7ADF-2386-1FED-E459-DDF547921D99}"/>
              </a:ext>
            </a:extLst>
          </p:cNvPr>
          <p:cNvSpPr>
            <a:spLocks noGrp="1"/>
          </p:cNvSpPr>
          <p:nvPr>
            <p:ph type="title"/>
          </p:nvPr>
        </p:nvSpPr>
        <p:spPr/>
        <p:txBody>
          <a:bodyPr/>
          <a:lstStyle/>
          <a:p>
            <a:pPr algn="ctr"/>
            <a:r>
              <a:rPr lang="en-US" dirty="0"/>
              <a:t>Houston, we have a serious problem</a:t>
            </a:r>
          </a:p>
        </p:txBody>
      </p:sp>
      <p:pic>
        <p:nvPicPr>
          <p:cNvPr id="5" name="Content Placeholder 4">
            <a:extLst>
              <a:ext uri="{FF2B5EF4-FFF2-40B4-BE49-F238E27FC236}">
                <a16:creationId xmlns:a16="http://schemas.microsoft.com/office/drawing/2014/main" id="{720BF46A-05F5-1CB3-7EC4-8BFF362CC542}"/>
              </a:ext>
            </a:extLst>
          </p:cNvPr>
          <p:cNvPicPr>
            <a:picLocks noGrp="1" noChangeAspect="1"/>
          </p:cNvPicPr>
          <p:nvPr>
            <p:ph idx="1"/>
          </p:nvPr>
        </p:nvPicPr>
        <p:blipFill>
          <a:blip r:embed="rId2"/>
          <a:stretch>
            <a:fillRect/>
          </a:stretch>
        </p:blipFill>
        <p:spPr>
          <a:xfrm>
            <a:off x="59375" y="1690688"/>
            <a:ext cx="5801784" cy="4351338"/>
          </a:xfrm>
        </p:spPr>
      </p:pic>
      <p:pic>
        <p:nvPicPr>
          <p:cNvPr id="7" name="Picture 6">
            <a:extLst>
              <a:ext uri="{FF2B5EF4-FFF2-40B4-BE49-F238E27FC236}">
                <a16:creationId xmlns:a16="http://schemas.microsoft.com/office/drawing/2014/main" id="{C41480A0-6480-55A5-0E0D-E7869808EB13}"/>
              </a:ext>
            </a:extLst>
          </p:cNvPr>
          <p:cNvPicPr>
            <a:picLocks noChangeAspect="1"/>
          </p:cNvPicPr>
          <p:nvPr/>
        </p:nvPicPr>
        <p:blipFill>
          <a:blip r:embed="rId3"/>
          <a:stretch>
            <a:fillRect/>
          </a:stretch>
        </p:blipFill>
        <p:spPr>
          <a:xfrm>
            <a:off x="5940300" y="2114746"/>
            <a:ext cx="6227950" cy="3503222"/>
          </a:xfrm>
          <a:prstGeom prst="rect">
            <a:avLst/>
          </a:prstGeom>
        </p:spPr>
      </p:pic>
      <p:sp>
        <p:nvSpPr>
          <p:cNvPr id="8" name="TextBox 7">
            <a:extLst>
              <a:ext uri="{FF2B5EF4-FFF2-40B4-BE49-F238E27FC236}">
                <a16:creationId xmlns:a16="http://schemas.microsoft.com/office/drawing/2014/main" id="{3D96C421-C4B3-85DD-F49E-0C8E58E40F33}"/>
              </a:ext>
            </a:extLst>
          </p:cNvPr>
          <p:cNvSpPr txBox="1"/>
          <p:nvPr/>
        </p:nvSpPr>
        <p:spPr>
          <a:xfrm>
            <a:off x="3403819" y="6308209"/>
            <a:ext cx="4914679" cy="369332"/>
          </a:xfrm>
          <a:prstGeom prst="rect">
            <a:avLst/>
          </a:prstGeom>
          <a:noFill/>
        </p:spPr>
        <p:txBody>
          <a:bodyPr wrap="none" rtlCol="0">
            <a:spAutoFit/>
          </a:bodyPr>
          <a:lstStyle/>
          <a:p>
            <a:r>
              <a:rPr lang="en-US" dirty="0"/>
              <a:t>We have to rebuild from scratch. </a:t>
            </a:r>
            <a:r>
              <a:rPr lang="en-US" dirty="0" err="1"/>
              <a:t>Fannnnnnntastic</a:t>
            </a:r>
            <a:r>
              <a:rPr lang="en-US" dirty="0"/>
              <a:t>.</a:t>
            </a:r>
          </a:p>
        </p:txBody>
      </p:sp>
    </p:spTree>
    <p:extLst>
      <p:ext uri="{BB962C8B-B14F-4D97-AF65-F5344CB8AC3E}">
        <p14:creationId xmlns:p14="http://schemas.microsoft.com/office/powerpoint/2010/main" val="1673913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236-5B30-7F73-214E-14944BBC762C}"/>
              </a:ext>
            </a:extLst>
          </p:cNvPr>
          <p:cNvSpPr>
            <a:spLocks noGrp="1"/>
          </p:cNvSpPr>
          <p:nvPr>
            <p:ph type="title"/>
          </p:nvPr>
        </p:nvSpPr>
        <p:spPr>
          <a:xfrm>
            <a:off x="466725" y="373062"/>
            <a:ext cx="10515600" cy="1325563"/>
          </a:xfrm>
        </p:spPr>
        <p:txBody>
          <a:bodyPr/>
          <a:lstStyle/>
          <a:p>
            <a:r>
              <a:rPr lang="en-US" dirty="0"/>
              <a:t>Remember Foucault!</a:t>
            </a:r>
          </a:p>
        </p:txBody>
      </p:sp>
      <p:sp>
        <p:nvSpPr>
          <p:cNvPr id="3" name="Content Placeholder 2">
            <a:extLst>
              <a:ext uri="{FF2B5EF4-FFF2-40B4-BE49-F238E27FC236}">
                <a16:creationId xmlns:a16="http://schemas.microsoft.com/office/drawing/2014/main" id="{703BE10B-DF95-8F99-15FB-210361B426DA}"/>
              </a:ext>
            </a:extLst>
          </p:cNvPr>
          <p:cNvSpPr>
            <a:spLocks noGrp="1"/>
          </p:cNvSpPr>
          <p:nvPr>
            <p:ph idx="1"/>
          </p:nvPr>
        </p:nvSpPr>
        <p:spPr>
          <a:xfrm>
            <a:off x="822985" y="1927780"/>
            <a:ext cx="5505327" cy="4021758"/>
          </a:xfrm>
        </p:spPr>
        <p:txBody>
          <a:bodyPr>
            <a:normAutofit/>
          </a:bodyPr>
          <a:lstStyle/>
          <a:p>
            <a:r>
              <a:rPr lang="en-US" dirty="0"/>
              <a:t>Power is spread throughout society</a:t>
            </a:r>
          </a:p>
          <a:p>
            <a:r>
              <a:rPr lang="en-US" dirty="0"/>
              <a:t>We all risk acting as unwitting conduits of power structures</a:t>
            </a:r>
          </a:p>
          <a:p>
            <a:r>
              <a:rPr lang="en-US" dirty="0"/>
              <a:t>Power doesn’t tell us what to </a:t>
            </a:r>
            <a:r>
              <a:rPr lang="en-US" b="1" dirty="0"/>
              <a:t>do</a:t>
            </a:r>
            <a:r>
              <a:rPr lang="en-US" dirty="0"/>
              <a:t>, it also tells us whom to </a:t>
            </a:r>
            <a:r>
              <a:rPr lang="en-US" b="1" dirty="0"/>
              <a:t>be</a:t>
            </a:r>
          </a:p>
          <a:p>
            <a:r>
              <a:rPr lang="en-US" dirty="0"/>
              <a:t>Be aware of how dominant power structures maintain superiority over the margins</a:t>
            </a:r>
            <a:endParaRPr lang="en-US" b="1" dirty="0"/>
          </a:p>
        </p:txBody>
      </p:sp>
      <p:pic>
        <p:nvPicPr>
          <p:cNvPr id="4" name="Picture 3">
            <a:extLst>
              <a:ext uri="{FF2B5EF4-FFF2-40B4-BE49-F238E27FC236}">
                <a16:creationId xmlns:a16="http://schemas.microsoft.com/office/drawing/2014/main" id="{363E4872-CDA6-30EC-8BA9-BB77363D2590}"/>
              </a:ext>
            </a:extLst>
          </p:cNvPr>
          <p:cNvPicPr>
            <a:picLocks noChangeAspect="1"/>
          </p:cNvPicPr>
          <p:nvPr/>
        </p:nvPicPr>
        <p:blipFill>
          <a:blip r:embed="rId2"/>
          <a:stretch>
            <a:fillRect/>
          </a:stretch>
        </p:blipFill>
        <p:spPr>
          <a:xfrm>
            <a:off x="6754834" y="1828800"/>
            <a:ext cx="4762500" cy="3200400"/>
          </a:xfrm>
          <a:prstGeom prst="rect">
            <a:avLst/>
          </a:prstGeom>
        </p:spPr>
      </p:pic>
    </p:spTree>
    <p:extLst>
      <p:ext uri="{BB962C8B-B14F-4D97-AF65-F5344CB8AC3E}">
        <p14:creationId xmlns:p14="http://schemas.microsoft.com/office/powerpoint/2010/main" val="156846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1E94D-BA03-93D8-168A-1CA5DA29D851}"/>
              </a:ext>
            </a:extLst>
          </p:cNvPr>
          <p:cNvSpPr>
            <a:spLocks noGrp="1"/>
          </p:cNvSpPr>
          <p:nvPr>
            <p:ph type="title"/>
          </p:nvPr>
        </p:nvSpPr>
        <p:spPr/>
        <p:txBody>
          <a:bodyPr/>
          <a:lstStyle/>
          <a:p>
            <a:r>
              <a:rPr lang="en-US" dirty="0"/>
              <a:t>Hybrid Power Structure 1: Hub and Satellite</a:t>
            </a:r>
          </a:p>
        </p:txBody>
      </p:sp>
      <p:sp>
        <p:nvSpPr>
          <p:cNvPr id="3" name="Content Placeholder 2">
            <a:extLst>
              <a:ext uri="{FF2B5EF4-FFF2-40B4-BE49-F238E27FC236}">
                <a16:creationId xmlns:a16="http://schemas.microsoft.com/office/drawing/2014/main" id="{C4E73332-8714-B7EE-13A9-3EA0E97104FD}"/>
              </a:ext>
            </a:extLst>
          </p:cNvPr>
          <p:cNvSpPr>
            <a:spLocks noGrp="1"/>
          </p:cNvSpPr>
          <p:nvPr>
            <p:ph idx="1"/>
          </p:nvPr>
        </p:nvSpPr>
        <p:spPr/>
        <p:txBody>
          <a:bodyPr/>
          <a:lstStyle/>
          <a:p>
            <a:r>
              <a:rPr lang="en-US" b="0" i="0" dirty="0">
                <a:solidFill>
                  <a:srgbClr val="000000"/>
                </a:solidFill>
                <a:effectLst/>
                <a:latin typeface="Segoe UI" panose="020B0502040204020203" pitchFamily="34" charset="0"/>
              </a:rPr>
              <a:t>One big local group with one or very few remote individual participants. Here the remote participants are heavily outnumbered and likely to be disadvantaged.</a:t>
            </a:r>
            <a:endParaRPr lang="en-US" dirty="0"/>
          </a:p>
        </p:txBody>
      </p:sp>
      <p:sp>
        <p:nvSpPr>
          <p:cNvPr id="4" name="TextBox 3">
            <a:extLst>
              <a:ext uri="{FF2B5EF4-FFF2-40B4-BE49-F238E27FC236}">
                <a16:creationId xmlns:a16="http://schemas.microsoft.com/office/drawing/2014/main" id="{07437840-98B4-E065-6189-F5995C209DEA}"/>
              </a:ext>
            </a:extLst>
          </p:cNvPr>
          <p:cNvSpPr txBox="1"/>
          <p:nvPr/>
        </p:nvSpPr>
        <p:spPr>
          <a:xfrm>
            <a:off x="914339" y="6311900"/>
            <a:ext cx="10439461" cy="369332"/>
          </a:xfrm>
          <a:prstGeom prst="rect">
            <a:avLst/>
          </a:prstGeom>
          <a:noFill/>
        </p:spPr>
        <p:txBody>
          <a:bodyPr wrap="none" rtlCol="0">
            <a:spAutoFit/>
          </a:bodyPr>
          <a:lstStyle/>
          <a:p>
            <a:r>
              <a:rPr lang="en-US" dirty="0"/>
              <a:t>https://</a:t>
            </a:r>
            <a:r>
              <a:rPr lang="en-US" dirty="0" err="1"/>
              <a:t>www.microsoft.com</a:t>
            </a:r>
            <a:r>
              <a:rPr lang="en-US" dirty="0"/>
              <a:t>/</a:t>
            </a:r>
            <a:r>
              <a:rPr lang="en-US" dirty="0" err="1"/>
              <a:t>en</a:t>
            </a:r>
            <a:r>
              <a:rPr lang="en-US" dirty="0"/>
              <a:t>-us/research/project/the-new-future-of-work/articles/hybrid-meetings-guide/</a:t>
            </a:r>
          </a:p>
        </p:txBody>
      </p:sp>
      <p:pic>
        <p:nvPicPr>
          <p:cNvPr id="6" name="Picture 5">
            <a:extLst>
              <a:ext uri="{FF2B5EF4-FFF2-40B4-BE49-F238E27FC236}">
                <a16:creationId xmlns:a16="http://schemas.microsoft.com/office/drawing/2014/main" id="{EDC1B7ED-F426-1645-ED40-3347DDCE1308}"/>
              </a:ext>
            </a:extLst>
          </p:cNvPr>
          <p:cNvPicPr>
            <a:picLocks noChangeAspect="1"/>
          </p:cNvPicPr>
          <p:nvPr/>
        </p:nvPicPr>
        <p:blipFill>
          <a:blip r:embed="rId2"/>
          <a:stretch>
            <a:fillRect/>
          </a:stretch>
        </p:blipFill>
        <p:spPr>
          <a:xfrm>
            <a:off x="3295403" y="3176933"/>
            <a:ext cx="5041075" cy="2831404"/>
          </a:xfrm>
          <a:prstGeom prst="rect">
            <a:avLst/>
          </a:prstGeom>
        </p:spPr>
      </p:pic>
    </p:spTree>
    <p:extLst>
      <p:ext uri="{BB962C8B-B14F-4D97-AF65-F5344CB8AC3E}">
        <p14:creationId xmlns:p14="http://schemas.microsoft.com/office/powerpoint/2010/main" val="2390568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1E94D-BA03-93D8-168A-1CA5DA29D851}"/>
              </a:ext>
            </a:extLst>
          </p:cNvPr>
          <p:cNvSpPr>
            <a:spLocks noGrp="1"/>
          </p:cNvSpPr>
          <p:nvPr>
            <p:ph type="title"/>
          </p:nvPr>
        </p:nvSpPr>
        <p:spPr/>
        <p:txBody>
          <a:bodyPr/>
          <a:lstStyle/>
          <a:p>
            <a:r>
              <a:rPr lang="en-US" dirty="0"/>
              <a:t>Hybrid Power Structure 2: Hub and Spoke</a:t>
            </a:r>
          </a:p>
        </p:txBody>
      </p:sp>
      <p:sp>
        <p:nvSpPr>
          <p:cNvPr id="3" name="Content Placeholder 2">
            <a:extLst>
              <a:ext uri="{FF2B5EF4-FFF2-40B4-BE49-F238E27FC236}">
                <a16:creationId xmlns:a16="http://schemas.microsoft.com/office/drawing/2014/main" id="{C4E73332-8714-B7EE-13A9-3EA0E97104FD}"/>
              </a:ext>
            </a:extLst>
          </p:cNvPr>
          <p:cNvSpPr>
            <a:spLocks noGrp="1"/>
          </p:cNvSpPr>
          <p:nvPr>
            <p:ph idx="1"/>
          </p:nvPr>
        </p:nvSpPr>
        <p:spPr/>
        <p:txBody>
          <a:bodyPr/>
          <a:lstStyle/>
          <a:p>
            <a:r>
              <a:rPr lang="en-US" b="0" i="0" dirty="0">
                <a:solidFill>
                  <a:srgbClr val="000000"/>
                </a:solidFill>
                <a:effectLst/>
                <a:latin typeface="Segoe UI" panose="020B0502040204020203" pitchFamily="34" charset="0"/>
              </a:rPr>
              <a:t>One local group with many remote endpoints that may have individuals or groups of participants. Here the numeric distribution is more equal or remotes may outnumber local participants, but the hub is still likely to be treated as a center of power. </a:t>
            </a:r>
            <a:endParaRPr lang="en-US" dirty="0"/>
          </a:p>
        </p:txBody>
      </p:sp>
      <p:sp>
        <p:nvSpPr>
          <p:cNvPr id="4" name="TextBox 3">
            <a:extLst>
              <a:ext uri="{FF2B5EF4-FFF2-40B4-BE49-F238E27FC236}">
                <a16:creationId xmlns:a16="http://schemas.microsoft.com/office/drawing/2014/main" id="{BD47B38B-CD19-1855-340C-97F744F15B55}"/>
              </a:ext>
            </a:extLst>
          </p:cNvPr>
          <p:cNvSpPr txBox="1"/>
          <p:nvPr/>
        </p:nvSpPr>
        <p:spPr>
          <a:xfrm>
            <a:off x="914339" y="6311900"/>
            <a:ext cx="10439461" cy="369332"/>
          </a:xfrm>
          <a:prstGeom prst="rect">
            <a:avLst/>
          </a:prstGeom>
          <a:noFill/>
        </p:spPr>
        <p:txBody>
          <a:bodyPr wrap="none" rtlCol="0">
            <a:spAutoFit/>
          </a:bodyPr>
          <a:lstStyle/>
          <a:p>
            <a:r>
              <a:rPr lang="en-US" dirty="0"/>
              <a:t>https://</a:t>
            </a:r>
            <a:r>
              <a:rPr lang="en-US" dirty="0" err="1"/>
              <a:t>www.microsoft.com</a:t>
            </a:r>
            <a:r>
              <a:rPr lang="en-US" dirty="0"/>
              <a:t>/</a:t>
            </a:r>
            <a:r>
              <a:rPr lang="en-US" dirty="0" err="1"/>
              <a:t>en</a:t>
            </a:r>
            <a:r>
              <a:rPr lang="en-US" dirty="0"/>
              <a:t>-us/research/project/the-new-future-of-work/articles/hybrid-meetings-guide/</a:t>
            </a:r>
          </a:p>
        </p:txBody>
      </p:sp>
      <p:pic>
        <p:nvPicPr>
          <p:cNvPr id="6" name="Picture 5">
            <a:extLst>
              <a:ext uri="{FF2B5EF4-FFF2-40B4-BE49-F238E27FC236}">
                <a16:creationId xmlns:a16="http://schemas.microsoft.com/office/drawing/2014/main" id="{4F9030FA-D798-CD5D-9DEA-032C66B08A76}"/>
              </a:ext>
            </a:extLst>
          </p:cNvPr>
          <p:cNvPicPr>
            <a:picLocks noChangeAspect="1"/>
          </p:cNvPicPr>
          <p:nvPr/>
        </p:nvPicPr>
        <p:blipFill>
          <a:blip r:embed="rId2"/>
          <a:stretch>
            <a:fillRect/>
          </a:stretch>
        </p:blipFill>
        <p:spPr>
          <a:xfrm>
            <a:off x="3823689" y="3649663"/>
            <a:ext cx="3784600" cy="2527300"/>
          </a:xfrm>
          <a:prstGeom prst="rect">
            <a:avLst/>
          </a:prstGeom>
        </p:spPr>
      </p:pic>
    </p:spTree>
    <p:extLst>
      <p:ext uri="{BB962C8B-B14F-4D97-AF65-F5344CB8AC3E}">
        <p14:creationId xmlns:p14="http://schemas.microsoft.com/office/powerpoint/2010/main" val="3514202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1E94D-BA03-93D8-168A-1CA5DA29D851}"/>
              </a:ext>
            </a:extLst>
          </p:cNvPr>
          <p:cNvSpPr>
            <a:spLocks noGrp="1"/>
          </p:cNvSpPr>
          <p:nvPr>
            <p:ph type="title"/>
          </p:nvPr>
        </p:nvSpPr>
        <p:spPr/>
        <p:txBody>
          <a:bodyPr/>
          <a:lstStyle/>
          <a:p>
            <a:r>
              <a:rPr lang="en-US" dirty="0"/>
              <a:t>Hybrid Power Structure 3: Dumbbell or Constellation</a:t>
            </a:r>
          </a:p>
        </p:txBody>
      </p:sp>
      <p:sp>
        <p:nvSpPr>
          <p:cNvPr id="3" name="Content Placeholder 2">
            <a:extLst>
              <a:ext uri="{FF2B5EF4-FFF2-40B4-BE49-F238E27FC236}">
                <a16:creationId xmlns:a16="http://schemas.microsoft.com/office/drawing/2014/main" id="{C4E73332-8714-B7EE-13A9-3EA0E97104FD}"/>
              </a:ext>
            </a:extLst>
          </p:cNvPr>
          <p:cNvSpPr>
            <a:spLocks noGrp="1"/>
          </p:cNvSpPr>
          <p:nvPr>
            <p:ph idx="1"/>
          </p:nvPr>
        </p:nvSpPr>
        <p:spPr/>
        <p:txBody>
          <a:bodyPr/>
          <a:lstStyle/>
          <a:p>
            <a:r>
              <a:rPr lang="en-US" b="0" i="0" dirty="0">
                <a:solidFill>
                  <a:srgbClr val="000000"/>
                </a:solidFill>
                <a:effectLst/>
                <a:latin typeface="Segoe UI" panose="020B0502040204020203" pitchFamily="34" charset="0"/>
              </a:rPr>
              <a:t>Each location has a group of roughly the same size. This is often more equal in terms of power, although there is usually a key ‘host’ hub. Such meetings are likely to schism, with more attention being paid to local versus remote participants. </a:t>
            </a:r>
            <a:endParaRPr lang="en-US" dirty="0"/>
          </a:p>
        </p:txBody>
      </p:sp>
      <p:sp>
        <p:nvSpPr>
          <p:cNvPr id="4" name="TextBox 3">
            <a:extLst>
              <a:ext uri="{FF2B5EF4-FFF2-40B4-BE49-F238E27FC236}">
                <a16:creationId xmlns:a16="http://schemas.microsoft.com/office/drawing/2014/main" id="{3339365C-38C6-0D4D-1DEE-DF073CCE9317}"/>
              </a:ext>
            </a:extLst>
          </p:cNvPr>
          <p:cNvSpPr txBox="1"/>
          <p:nvPr/>
        </p:nvSpPr>
        <p:spPr>
          <a:xfrm>
            <a:off x="914339" y="6311900"/>
            <a:ext cx="10439461" cy="369332"/>
          </a:xfrm>
          <a:prstGeom prst="rect">
            <a:avLst/>
          </a:prstGeom>
          <a:noFill/>
        </p:spPr>
        <p:txBody>
          <a:bodyPr wrap="none" rtlCol="0">
            <a:spAutoFit/>
          </a:bodyPr>
          <a:lstStyle/>
          <a:p>
            <a:r>
              <a:rPr lang="en-US" dirty="0"/>
              <a:t>https://</a:t>
            </a:r>
            <a:r>
              <a:rPr lang="en-US" dirty="0" err="1"/>
              <a:t>www.microsoft.com</a:t>
            </a:r>
            <a:r>
              <a:rPr lang="en-US" dirty="0"/>
              <a:t>/</a:t>
            </a:r>
            <a:r>
              <a:rPr lang="en-US" dirty="0" err="1"/>
              <a:t>en</a:t>
            </a:r>
            <a:r>
              <a:rPr lang="en-US" dirty="0"/>
              <a:t>-us/research/project/the-new-future-of-work/articles/hybrid-meetings-guide/</a:t>
            </a:r>
          </a:p>
        </p:txBody>
      </p:sp>
      <p:pic>
        <p:nvPicPr>
          <p:cNvPr id="5" name="Picture 4">
            <a:extLst>
              <a:ext uri="{FF2B5EF4-FFF2-40B4-BE49-F238E27FC236}">
                <a16:creationId xmlns:a16="http://schemas.microsoft.com/office/drawing/2014/main" id="{2119305B-0CE9-4552-A547-62E86801FDC5}"/>
              </a:ext>
            </a:extLst>
          </p:cNvPr>
          <p:cNvPicPr>
            <a:picLocks noChangeAspect="1"/>
          </p:cNvPicPr>
          <p:nvPr/>
        </p:nvPicPr>
        <p:blipFill>
          <a:blip r:embed="rId2"/>
          <a:stretch>
            <a:fillRect/>
          </a:stretch>
        </p:blipFill>
        <p:spPr>
          <a:xfrm>
            <a:off x="4040084" y="3673103"/>
            <a:ext cx="3548248" cy="2365499"/>
          </a:xfrm>
          <a:prstGeom prst="rect">
            <a:avLst/>
          </a:prstGeom>
        </p:spPr>
      </p:pic>
    </p:spTree>
    <p:extLst>
      <p:ext uri="{BB962C8B-B14F-4D97-AF65-F5344CB8AC3E}">
        <p14:creationId xmlns:p14="http://schemas.microsoft.com/office/powerpoint/2010/main" val="2326069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E8DC-9807-261C-CC9A-D43FAD01F96D}"/>
              </a:ext>
            </a:extLst>
          </p:cNvPr>
          <p:cNvSpPr>
            <a:spLocks noGrp="1"/>
          </p:cNvSpPr>
          <p:nvPr>
            <p:ph type="title"/>
          </p:nvPr>
        </p:nvSpPr>
        <p:spPr>
          <a:xfrm>
            <a:off x="478399" y="105723"/>
            <a:ext cx="11610975" cy="1325563"/>
          </a:xfrm>
        </p:spPr>
        <p:txBody>
          <a:bodyPr/>
          <a:lstStyle/>
          <a:p>
            <a:r>
              <a:rPr lang="en-US" dirty="0"/>
              <a:t>Mechanisms to upend power </a:t>
            </a:r>
            <a:r>
              <a:rPr lang="en-US" dirty="0" err="1"/>
              <a:t>structures:CHARMS</a:t>
            </a:r>
            <a:endParaRPr lang="en-US" dirty="0"/>
          </a:p>
        </p:txBody>
      </p:sp>
      <p:pic>
        <p:nvPicPr>
          <p:cNvPr id="5" name="Content Placeholder 4">
            <a:extLst>
              <a:ext uri="{FF2B5EF4-FFF2-40B4-BE49-F238E27FC236}">
                <a16:creationId xmlns:a16="http://schemas.microsoft.com/office/drawing/2014/main" id="{A8991C60-9F77-C444-2618-ADC25D6B6171}"/>
              </a:ext>
            </a:extLst>
          </p:cNvPr>
          <p:cNvPicPr>
            <a:picLocks noGrp="1" noChangeAspect="1"/>
          </p:cNvPicPr>
          <p:nvPr>
            <p:ph idx="1"/>
          </p:nvPr>
        </p:nvPicPr>
        <p:blipFill>
          <a:blip r:embed="rId2"/>
          <a:stretch>
            <a:fillRect/>
          </a:stretch>
        </p:blipFill>
        <p:spPr>
          <a:xfrm>
            <a:off x="1279760" y="1166893"/>
            <a:ext cx="9189381" cy="5171602"/>
          </a:xfrm>
        </p:spPr>
      </p:pic>
      <p:sp>
        <p:nvSpPr>
          <p:cNvPr id="6" name="TextBox 5">
            <a:extLst>
              <a:ext uri="{FF2B5EF4-FFF2-40B4-BE49-F238E27FC236}">
                <a16:creationId xmlns:a16="http://schemas.microsoft.com/office/drawing/2014/main" id="{83A699DB-DDB2-3845-1E4D-4C6B4E338844}"/>
              </a:ext>
            </a:extLst>
          </p:cNvPr>
          <p:cNvSpPr txBox="1"/>
          <p:nvPr/>
        </p:nvSpPr>
        <p:spPr>
          <a:xfrm>
            <a:off x="1071563" y="6466443"/>
            <a:ext cx="10424649" cy="369332"/>
          </a:xfrm>
          <a:prstGeom prst="rect">
            <a:avLst/>
          </a:prstGeom>
          <a:noFill/>
        </p:spPr>
        <p:txBody>
          <a:bodyPr wrap="none" rtlCol="0">
            <a:spAutoFit/>
          </a:bodyPr>
          <a:lstStyle/>
          <a:p>
            <a:r>
              <a:rPr lang="en-US" dirty="0"/>
              <a:t>https://</a:t>
            </a:r>
            <a:r>
              <a:rPr lang="en-US" dirty="0" err="1"/>
              <a:t>www.microsoft.com</a:t>
            </a:r>
            <a:r>
              <a:rPr lang="en-US" dirty="0"/>
              <a:t>/</a:t>
            </a:r>
            <a:r>
              <a:rPr lang="en-US" dirty="0" err="1"/>
              <a:t>en</a:t>
            </a:r>
            <a:r>
              <a:rPr lang="en-US" dirty="0"/>
              <a:t>-us/research/project/the-new-future-of-work/articles/hybrid-meetings-guide/</a:t>
            </a:r>
          </a:p>
        </p:txBody>
      </p:sp>
    </p:spTree>
    <p:extLst>
      <p:ext uri="{BB962C8B-B14F-4D97-AF65-F5344CB8AC3E}">
        <p14:creationId xmlns:p14="http://schemas.microsoft.com/office/powerpoint/2010/main" val="3663754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243CFE5F-3E88-6E43-9D13-1619C4BE1A02}"/>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Slack? Teams? Discord? </a:t>
            </a:r>
          </a:p>
        </p:txBody>
      </p:sp>
      <p:sp>
        <p:nvSpPr>
          <p:cNvPr id="2" name="Title 1">
            <a:extLst>
              <a:ext uri="{FF2B5EF4-FFF2-40B4-BE49-F238E27FC236}">
                <a16:creationId xmlns:a16="http://schemas.microsoft.com/office/drawing/2014/main" id="{76BAEA93-AF38-1347-B3F6-ADE809970B9F}"/>
              </a:ext>
            </a:extLst>
          </p:cNvPr>
          <p:cNvSpPr>
            <a:spLocks noGrp="1"/>
          </p:cNvSpPr>
          <p:nvPr>
            <p:ph type="ctrTitle"/>
          </p:nvPr>
        </p:nvSpPr>
        <p:spPr>
          <a:xfrm>
            <a:off x="3204642" y="2353641"/>
            <a:ext cx="5782716" cy="2150719"/>
          </a:xfrm>
          <a:noFill/>
        </p:spPr>
        <p:txBody>
          <a:bodyPr anchor="ctr">
            <a:normAutofit/>
          </a:bodyPr>
          <a:lstStyle/>
          <a:p>
            <a:r>
              <a:rPr lang="en-US" sz="3600" b="1" i="0" dirty="0">
                <a:solidFill>
                  <a:srgbClr val="080808"/>
                </a:solidFill>
                <a:effectLst/>
                <a:latin typeface="inherit"/>
              </a:rPr>
              <a:t>Tip 1: Find a platform to grow your community</a:t>
            </a:r>
            <a:br>
              <a:rPr lang="en-US" sz="3600" b="0" i="0" dirty="0">
                <a:solidFill>
                  <a:srgbClr val="080808"/>
                </a:solidFill>
                <a:effectLst/>
                <a:latin typeface="Montserrat"/>
              </a:rPr>
            </a:br>
            <a:endParaRPr lang="en-US" sz="3600"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72301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1">
            <a:extLst>
              <a:ext uri="{FF2B5EF4-FFF2-40B4-BE49-F238E27FC236}">
                <a16:creationId xmlns:a16="http://schemas.microsoft.com/office/drawing/2014/main" id="{E561AD0F-2B15-4989-ABCB-25A120A18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3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Freeform: Shape 35">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12690" y="-514542"/>
            <a:ext cx="2039436" cy="1444373"/>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37">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3387" y="539055"/>
            <a:ext cx="745834" cy="74583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9">
            <a:extLst>
              <a:ext uri="{FF2B5EF4-FFF2-40B4-BE49-F238E27FC236}">
                <a16:creationId xmlns:a16="http://schemas.microsoft.com/office/drawing/2014/main" id="{028836FF-97B4-4EE9-AF5D-39FF0F5AC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45850" y="1748175"/>
            <a:ext cx="933492" cy="93349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1">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05250" y="502303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09228" y="5596021"/>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19130"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950"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Teams&#10;&#10;Description automatically generated">
            <a:extLst>
              <a:ext uri="{FF2B5EF4-FFF2-40B4-BE49-F238E27FC236}">
                <a16:creationId xmlns:a16="http://schemas.microsoft.com/office/drawing/2014/main" id="{3A4A2FFD-186D-2149-AA7A-419BF546E6CC}"/>
              </a:ext>
            </a:extLst>
          </p:cNvPr>
          <p:cNvPicPr>
            <a:picLocks noChangeAspect="1"/>
          </p:cNvPicPr>
          <p:nvPr/>
        </p:nvPicPr>
        <p:blipFill rotWithShape="1">
          <a:blip r:embed="rId2"/>
          <a:srcRect l="855" r="8451" b="2"/>
          <a:stretch/>
        </p:blipFill>
        <p:spPr>
          <a:xfrm>
            <a:off x="875059" y="413453"/>
            <a:ext cx="3473416" cy="6031094"/>
          </a:xfrm>
          <a:prstGeom prst="rect">
            <a:avLst/>
          </a:prstGeom>
        </p:spPr>
      </p:pic>
      <p:sp>
        <p:nvSpPr>
          <p:cNvPr id="50" name="Freeform: Shape 49">
            <a:extLst>
              <a:ext uri="{FF2B5EF4-FFF2-40B4-BE49-F238E27FC236}">
                <a16:creationId xmlns:a16="http://schemas.microsoft.com/office/drawing/2014/main" id="{655520DF-BCFA-4422-B5D9-A5A1FABA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274246"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456BAF27-90B6-A44D-AF2C-0F97EC158B48}"/>
              </a:ext>
            </a:extLst>
          </p:cNvPr>
          <p:cNvSpPr>
            <a:spLocks noGrp="1"/>
          </p:cNvSpPr>
          <p:nvPr>
            <p:ph type="subTitle" idx="1"/>
          </p:nvPr>
        </p:nvSpPr>
        <p:spPr>
          <a:xfrm>
            <a:off x="7475164" y="4021395"/>
            <a:ext cx="2881352" cy="1383509"/>
          </a:xfrm>
          <a:noFill/>
        </p:spPr>
        <p:txBody>
          <a:bodyPr>
            <a:normAutofit/>
          </a:bodyPr>
          <a:lstStyle/>
          <a:p>
            <a:r>
              <a:rPr lang="en-US" sz="1300" dirty="0">
                <a:solidFill>
                  <a:srgbClr val="080808"/>
                </a:solidFill>
              </a:rPr>
              <a:t>Use Apps!</a:t>
            </a:r>
          </a:p>
          <a:p>
            <a:r>
              <a:rPr lang="en-US" sz="1300" dirty="0">
                <a:solidFill>
                  <a:srgbClr val="080808"/>
                </a:solidFill>
              </a:rPr>
              <a:t>Donut on Slack</a:t>
            </a:r>
          </a:p>
          <a:p>
            <a:r>
              <a:rPr lang="en-US" sz="1300" dirty="0">
                <a:solidFill>
                  <a:srgbClr val="080808"/>
                </a:solidFill>
              </a:rPr>
              <a:t>Kudos apps on Teams</a:t>
            </a:r>
          </a:p>
          <a:p>
            <a:r>
              <a:rPr lang="en-US" sz="1300" dirty="0">
                <a:solidFill>
                  <a:srgbClr val="080808"/>
                </a:solidFill>
              </a:rPr>
              <a:t>Bots on Discord</a:t>
            </a:r>
          </a:p>
          <a:p>
            <a:endParaRPr lang="en-US" sz="1300" dirty="0">
              <a:solidFill>
                <a:srgbClr val="080808"/>
              </a:solidFill>
            </a:endParaRPr>
          </a:p>
        </p:txBody>
      </p:sp>
      <p:sp>
        <p:nvSpPr>
          <p:cNvPr id="2" name="Title 1">
            <a:extLst>
              <a:ext uri="{FF2B5EF4-FFF2-40B4-BE49-F238E27FC236}">
                <a16:creationId xmlns:a16="http://schemas.microsoft.com/office/drawing/2014/main" id="{5E913A5E-B264-934C-8CC4-CB54EC656583}"/>
              </a:ext>
            </a:extLst>
          </p:cNvPr>
          <p:cNvSpPr>
            <a:spLocks noGrp="1"/>
          </p:cNvSpPr>
          <p:nvPr>
            <p:ph type="ctrTitle"/>
          </p:nvPr>
        </p:nvSpPr>
        <p:spPr>
          <a:xfrm>
            <a:off x="6826981" y="2452526"/>
            <a:ext cx="4248318" cy="1952947"/>
          </a:xfrm>
          <a:noFill/>
        </p:spPr>
        <p:txBody>
          <a:bodyPr anchor="ctr">
            <a:normAutofit/>
          </a:bodyPr>
          <a:lstStyle/>
          <a:p>
            <a:r>
              <a:rPr lang="en-US" sz="3600" b="1" i="0">
                <a:solidFill>
                  <a:srgbClr val="080808"/>
                </a:solidFill>
                <a:effectLst/>
                <a:latin typeface="inherit"/>
              </a:rPr>
              <a:t>Tip 2: Set the atmosphere</a:t>
            </a:r>
            <a:br>
              <a:rPr lang="en-US" sz="3600" b="0" i="0">
                <a:solidFill>
                  <a:srgbClr val="080808"/>
                </a:solidFill>
                <a:effectLst/>
                <a:latin typeface="Montserrat"/>
              </a:rPr>
            </a:br>
            <a:endParaRPr lang="en-US" sz="3600">
              <a:solidFill>
                <a:srgbClr val="080808"/>
              </a:solidFill>
            </a:endParaRPr>
          </a:p>
        </p:txBody>
      </p:sp>
    </p:spTree>
    <p:extLst>
      <p:ext uri="{BB962C8B-B14F-4D97-AF65-F5344CB8AC3E}">
        <p14:creationId xmlns:p14="http://schemas.microsoft.com/office/powerpoint/2010/main" val="2442961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10F20DA1-A040-404E-BACC-626045C26162}"/>
              </a:ext>
            </a:extLst>
          </p:cNvPr>
          <p:cNvSpPr>
            <a:spLocks noGrp="1"/>
          </p:cNvSpPr>
          <p:nvPr>
            <p:ph type="subTitle" idx="1"/>
          </p:nvPr>
        </p:nvSpPr>
        <p:spPr>
          <a:xfrm>
            <a:off x="4234755" y="4359812"/>
            <a:ext cx="3787877" cy="1700081"/>
          </a:xfrm>
          <a:noFill/>
        </p:spPr>
        <p:txBody>
          <a:bodyPr>
            <a:normAutofit/>
          </a:bodyPr>
          <a:lstStyle/>
          <a:p>
            <a:r>
              <a:rPr lang="en-US" sz="1700" dirty="0">
                <a:solidFill>
                  <a:srgbClr val="080808"/>
                </a:solidFill>
              </a:rPr>
              <a:t>Make sure folks know about the type of content they need to get up and running</a:t>
            </a:r>
          </a:p>
          <a:p>
            <a:r>
              <a:rPr lang="en-US" sz="1700" dirty="0">
                <a:solidFill>
                  <a:srgbClr val="080808"/>
                </a:solidFill>
              </a:rPr>
              <a:t>Stay on the lookout for interesting initiatives and giveaways</a:t>
            </a:r>
          </a:p>
        </p:txBody>
      </p:sp>
      <p:sp>
        <p:nvSpPr>
          <p:cNvPr id="2" name="Title 1">
            <a:extLst>
              <a:ext uri="{FF2B5EF4-FFF2-40B4-BE49-F238E27FC236}">
                <a16:creationId xmlns:a16="http://schemas.microsoft.com/office/drawing/2014/main" id="{72470520-3F48-174A-9B78-1BCD1FD95C39}"/>
              </a:ext>
            </a:extLst>
          </p:cNvPr>
          <p:cNvSpPr>
            <a:spLocks noGrp="1"/>
          </p:cNvSpPr>
          <p:nvPr>
            <p:ph type="ctrTitle"/>
          </p:nvPr>
        </p:nvSpPr>
        <p:spPr>
          <a:xfrm>
            <a:off x="3204642" y="2353641"/>
            <a:ext cx="5782716" cy="2150719"/>
          </a:xfrm>
          <a:noFill/>
        </p:spPr>
        <p:txBody>
          <a:bodyPr anchor="ctr">
            <a:normAutofit/>
          </a:bodyPr>
          <a:lstStyle/>
          <a:p>
            <a:r>
              <a:rPr lang="en-US" sz="3600" b="1" i="0" dirty="0">
                <a:solidFill>
                  <a:srgbClr val="080808"/>
                </a:solidFill>
                <a:effectLst/>
                <a:latin typeface="inherit"/>
              </a:rPr>
              <a:t>Tip 3: Get people the tools they need</a:t>
            </a:r>
            <a:br>
              <a:rPr lang="en-US" sz="3600" b="0" i="0" dirty="0">
                <a:solidFill>
                  <a:srgbClr val="080808"/>
                </a:solidFill>
                <a:effectLst/>
                <a:latin typeface="Montserrat"/>
              </a:rPr>
            </a:br>
            <a:endParaRPr lang="en-US" sz="3600"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5695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044DD0-284F-2A47-A901-7DA3D7954815}"/>
              </a:ext>
            </a:extLst>
          </p:cNvPr>
          <p:cNvSpPr txBox="1"/>
          <p:nvPr/>
        </p:nvSpPr>
        <p:spPr>
          <a:xfrm>
            <a:off x="324074" y="4117237"/>
            <a:ext cx="11049779" cy="2585323"/>
          </a:xfrm>
          <a:prstGeom prst="rect">
            <a:avLst/>
          </a:prstGeom>
          <a:noFill/>
        </p:spPr>
        <p:txBody>
          <a:bodyPr wrap="square" rtlCol="0">
            <a:spAutoFit/>
          </a:bodyPr>
          <a:lstStyle/>
          <a:p>
            <a:pPr algn="ctr"/>
            <a:r>
              <a:rPr lang="en-US" dirty="0" err="1"/>
              <a:t>NativeScript</a:t>
            </a:r>
            <a:r>
              <a:rPr lang="en-US" dirty="0"/>
              <a:t> Community</a:t>
            </a:r>
          </a:p>
          <a:p>
            <a:pPr algn="ctr"/>
            <a:r>
              <a:rPr lang="en-US" dirty="0"/>
              <a:t>Telerik/Progress Developer Experts</a:t>
            </a:r>
          </a:p>
          <a:p>
            <a:pPr algn="ctr"/>
            <a:r>
              <a:rPr lang="en-US" dirty="0"/>
              <a:t>Vue Boston</a:t>
            </a:r>
          </a:p>
          <a:p>
            <a:pPr algn="ctr"/>
            <a:r>
              <a:rPr lang="en-US" dirty="0"/>
              <a:t>Vue Vixens</a:t>
            </a:r>
          </a:p>
          <a:p>
            <a:pPr algn="ctr"/>
            <a:r>
              <a:rPr lang="en-US" dirty="0"/>
              <a:t>Front-End Foxes</a:t>
            </a:r>
          </a:p>
          <a:p>
            <a:pPr algn="ctr"/>
            <a:r>
              <a:rPr lang="en-US" dirty="0"/>
              <a:t>Front-End Foxes School</a:t>
            </a:r>
          </a:p>
          <a:p>
            <a:pPr algn="ctr"/>
            <a:endParaRPr lang="en-US" dirty="0"/>
          </a:p>
          <a:p>
            <a:pPr algn="ctr"/>
            <a:r>
              <a:rPr lang="en-US" dirty="0"/>
              <a:t>Worked with Microsoft Student Ambassador program as DevRel</a:t>
            </a:r>
          </a:p>
          <a:p>
            <a:pPr algn="ctr"/>
            <a:r>
              <a:rPr lang="en-US" dirty="0"/>
              <a:t>Soon launching AWS Cloud Clubs for postsecondary learners worldwide</a:t>
            </a:r>
          </a:p>
        </p:txBody>
      </p:sp>
      <p:sp>
        <p:nvSpPr>
          <p:cNvPr id="7" name="Title 1">
            <a:extLst>
              <a:ext uri="{FF2B5EF4-FFF2-40B4-BE49-F238E27FC236}">
                <a16:creationId xmlns:a16="http://schemas.microsoft.com/office/drawing/2014/main" id="{8BA4437D-1047-9A86-6575-BF4889E20794}"/>
              </a:ext>
            </a:extLst>
          </p:cNvPr>
          <p:cNvSpPr>
            <a:spLocks noGrp="1"/>
          </p:cNvSpPr>
          <p:nvPr>
            <p:ph type="ctrTitle"/>
          </p:nvPr>
        </p:nvSpPr>
        <p:spPr>
          <a:xfrm>
            <a:off x="953728" y="155440"/>
            <a:ext cx="10420125" cy="2991416"/>
          </a:xfrm>
        </p:spPr>
        <p:txBody>
          <a:bodyPr anchor="t">
            <a:normAutofit/>
          </a:bodyPr>
          <a:lstStyle/>
          <a:p>
            <a:pPr>
              <a:lnSpc>
                <a:spcPct val="100000"/>
              </a:lnSpc>
            </a:pPr>
            <a:r>
              <a:rPr lang="en-US" sz="5600" b="0" i="0" dirty="0">
                <a:effectLst/>
                <a:latin typeface="Montserrat"/>
              </a:rPr>
              <a:t>Communities I’ve managed</a:t>
            </a:r>
            <a:endParaRPr lang="en-US" sz="5600" dirty="0"/>
          </a:p>
        </p:txBody>
      </p:sp>
      <p:pic>
        <p:nvPicPr>
          <p:cNvPr id="9" name="Picture 8">
            <a:extLst>
              <a:ext uri="{FF2B5EF4-FFF2-40B4-BE49-F238E27FC236}">
                <a16:creationId xmlns:a16="http://schemas.microsoft.com/office/drawing/2014/main" id="{72EC3ED7-3D59-AE1C-14AB-F11D3C98ED06}"/>
              </a:ext>
            </a:extLst>
          </p:cNvPr>
          <p:cNvPicPr>
            <a:picLocks noChangeAspect="1"/>
          </p:cNvPicPr>
          <p:nvPr/>
        </p:nvPicPr>
        <p:blipFill>
          <a:blip r:embed="rId2"/>
          <a:stretch>
            <a:fillRect/>
          </a:stretch>
        </p:blipFill>
        <p:spPr>
          <a:xfrm>
            <a:off x="2200645" y="1144872"/>
            <a:ext cx="7790709" cy="2681029"/>
          </a:xfrm>
          <a:prstGeom prst="rect">
            <a:avLst/>
          </a:prstGeom>
        </p:spPr>
      </p:pic>
    </p:spTree>
    <p:extLst>
      <p:ext uri="{BB962C8B-B14F-4D97-AF65-F5344CB8AC3E}">
        <p14:creationId xmlns:p14="http://schemas.microsoft.com/office/powerpoint/2010/main" val="407177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Isosceles Triangle 24">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C73FF462-2BF6-BB4A-8351-2A5B7642C045}"/>
              </a:ext>
            </a:extLst>
          </p:cNvPr>
          <p:cNvSpPr>
            <a:spLocks noGrp="1"/>
          </p:cNvSpPr>
          <p:nvPr>
            <p:ph type="ctrTitle"/>
          </p:nvPr>
        </p:nvSpPr>
        <p:spPr>
          <a:xfrm>
            <a:off x="3204642" y="2353641"/>
            <a:ext cx="5782716" cy="2150719"/>
          </a:xfrm>
          <a:noFill/>
        </p:spPr>
        <p:txBody>
          <a:bodyPr anchor="ctr">
            <a:normAutofit/>
          </a:bodyPr>
          <a:lstStyle/>
          <a:p>
            <a:r>
              <a:rPr lang="en-US" sz="3600" b="1" i="0">
                <a:solidFill>
                  <a:srgbClr val="080808"/>
                </a:solidFill>
                <a:effectLst/>
                <a:latin typeface="inherit"/>
              </a:rPr>
              <a:t>Tip 4: Cultivate your helpers</a:t>
            </a:r>
            <a:br>
              <a:rPr lang="en-US" sz="3600" b="0" i="0">
                <a:solidFill>
                  <a:srgbClr val="080808"/>
                </a:solidFill>
                <a:effectLst/>
                <a:latin typeface="Montserrat"/>
              </a:rPr>
            </a:br>
            <a:endParaRPr lang="en-US" sz="3600">
              <a:solidFill>
                <a:srgbClr val="080808"/>
              </a:solidFill>
            </a:endParaRPr>
          </a:p>
        </p:txBody>
      </p:sp>
      <p:sp>
        <p:nvSpPr>
          <p:cNvPr id="3" name="Subtitle 2">
            <a:extLst>
              <a:ext uri="{FF2B5EF4-FFF2-40B4-BE49-F238E27FC236}">
                <a16:creationId xmlns:a16="http://schemas.microsoft.com/office/drawing/2014/main" id="{9B8EF598-FC01-814B-A264-1EF68325D85B}"/>
              </a:ext>
            </a:extLst>
          </p:cNvPr>
          <p:cNvSpPr>
            <a:spLocks noGrp="1"/>
          </p:cNvSpPr>
          <p:nvPr>
            <p:ph type="subTitle" idx="1"/>
          </p:nvPr>
        </p:nvSpPr>
        <p:spPr>
          <a:xfrm>
            <a:off x="4439633" y="4518923"/>
            <a:ext cx="3312734" cy="1141851"/>
          </a:xfrm>
          <a:noFill/>
        </p:spPr>
        <p:txBody>
          <a:bodyPr>
            <a:normAutofit/>
          </a:bodyPr>
          <a:lstStyle/>
          <a:p>
            <a:r>
              <a:rPr lang="en-US" sz="2000">
                <a:solidFill>
                  <a:srgbClr val="080808"/>
                </a:solidFill>
              </a:rPr>
              <a:t>Appoint community manager helpers as a</a:t>
            </a:r>
          </a:p>
          <a:p>
            <a:r>
              <a:rPr lang="en-US" sz="2000">
                <a:solidFill>
                  <a:srgbClr val="080808"/>
                </a:solidFill>
              </a:rPr>
              <a:t>“Welcome Wagon”</a:t>
            </a:r>
          </a:p>
        </p:txBody>
      </p:sp>
      <p:sp>
        <p:nvSpPr>
          <p:cNvPr id="35" name="Rectangle 34">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9231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 name="Freeform: Shape 19">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2" name="Freeform: Shape 21">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CDC87D-E778-1940-9C4F-5A701D7F981D}"/>
              </a:ext>
            </a:extLst>
          </p:cNvPr>
          <p:cNvSpPr>
            <a:spLocks noGrp="1"/>
          </p:cNvSpPr>
          <p:nvPr>
            <p:ph type="ctrTitle"/>
          </p:nvPr>
        </p:nvSpPr>
        <p:spPr>
          <a:xfrm>
            <a:off x="350875" y="1350727"/>
            <a:ext cx="3234018" cy="3826728"/>
          </a:xfrm>
          <a:prstGeom prst="ellipse">
            <a:avLst/>
          </a:prstGeom>
        </p:spPr>
        <p:txBody>
          <a:bodyPr vert="horz" lIns="91440" tIns="45720" rIns="91440" bIns="45720" rtlCol="0" anchor="b">
            <a:normAutofit/>
          </a:bodyPr>
          <a:lstStyle/>
          <a:p>
            <a:r>
              <a:rPr lang="en-US" sz="3000" b="0" i="0" kern="1200" dirty="0">
                <a:effectLst/>
                <a:latin typeface="+mj-lt"/>
                <a:ea typeface="+mj-ea"/>
                <a:cs typeface="+mj-cs"/>
              </a:rPr>
              <a:t>appreciation is key</a:t>
            </a:r>
            <a:br>
              <a:rPr lang="en-US" sz="3000" b="0" i="0" kern="1200" dirty="0">
                <a:effectLst/>
                <a:latin typeface="+mj-lt"/>
                <a:ea typeface="+mj-ea"/>
                <a:cs typeface="+mj-cs"/>
              </a:rPr>
            </a:br>
            <a:endParaRPr lang="en-US" sz="3000" kern="1200" dirty="0">
              <a:latin typeface="+mj-lt"/>
              <a:ea typeface="+mj-ea"/>
              <a:cs typeface="+mj-cs"/>
            </a:endParaRPr>
          </a:p>
        </p:txBody>
      </p:sp>
      <p:pic>
        <p:nvPicPr>
          <p:cNvPr id="4" name="Picture 3">
            <a:extLst>
              <a:ext uri="{FF2B5EF4-FFF2-40B4-BE49-F238E27FC236}">
                <a16:creationId xmlns:a16="http://schemas.microsoft.com/office/drawing/2014/main" id="{CE8D2311-E5D1-BC4A-B9A6-D2BF13C1F63B}"/>
              </a:ext>
            </a:extLst>
          </p:cNvPr>
          <p:cNvPicPr>
            <a:picLocks noChangeAspect="1"/>
          </p:cNvPicPr>
          <p:nvPr/>
        </p:nvPicPr>
        <p:blipFill>
          <a:blip r:embed="rId2"/>
          <a:stretch>
            <a:fillRect/>
          </a:stretch>
        </p:blipFill>
        <p:spPr>
          <a:xfrm>
            <a:off x="4916251" y="938864"/>
            <a:ext cx="6631341" cy="4980272"/>
          </a:xfrm>
          <a:prstGeom prst="rect">
            <a:avLst/>
          </a:prstGeom>
        </p:spPr>
      </p:pic>
    </p:spTree>
    <p:extLst>
      <p:ext uri="{BB962C8B-B14F-4D97-AF65-F5344CB8AC3E}">
        <p14:creationId xmlns:p14="http://schemas.microsoft.com/office/powerpoint/2010/main" val="2905438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DF246D-C77D-3C4F-9EC0-082F77C8E993}"/>
              </a:ext>
            </a:extLst>
          </p:cNvPr>
          <p:cNvSpPr>
            <a:spLocks noGrp="1"/>
          </p:cNvSpPr>
          <p:nvPr>
            <p:ph type="ctrTitle"/>
          </p:nvPr>
        </p:nvSpPr>
        <p:spPr>
          <a:xfrm>
            <a:off x="5354955" y="552182"/>
            <a:ext cx="5998840" cy="3343135"/>
          </a:xfrm>
          <a:noFill/>
        </p:spPr>
        <p:txBody>
          <a:bodyPr>
            <a:normAutofit/>
          </a:bodyPr>
          <a:lstStyle/>
          <a:p>
            <a:pPr algn="l"/>
            <a:r>
              <a:rPr lang="en-US" sz="5200" b="0" i="0">
                <a:effectLst/>
                <a:latin typeface="Montserrat"/>
              </a:rPr>
              <a:t>Grow the next generation of helpers</a:t>
            </a:r>
            <a:br>
              <a:rPr lang="en-US" sz="5200" b="0" i="0">
                <a:effectLst/>
                <a:latin typeface="Montserrat"/>
              </a:rPr>
            </a:br>
            <a:endParaRPr lang="en-US" sz="5200"/>
          </a:p>
        </p:txBody>
      </p:sp>
      <p:sp>
        <p:nvSpPr>
          <p:cNvPr id="3" name="Subtitle 2">
            <a:extLst>
              <a:ext uri="{FF2B5EF4-FFF2-40B4-BE49-F238E27FC236}">
                <a16:creationId xmlns:a16="http://schemas.microsoft.com/office/drawing/2014/main" id="{82D4B654-D5B3-DE46-A035-DB6658568E40}"/>
              </a:ext>
            </a:extLst>
          </p:cNvPr>
          <p:cNvSpPr>
            <a:spLocks noGrp="1"/>
          </p:cNvSpPr>
          <p:nvPr>
            <p:ph type="subTitle" idx="1"/>
          </p:nvPr>
        </p:nvSpPr>
        <p:spPr>
          <a:xfrm>
            <a:off x="5354955" y="4067032"/>
            <a:ext cx="5998840" cy="2067068"/>
          </a:xfrm>
          <a:noFill/>
        </p:spPr>
        <p:txBody>
          <a:bodyPr>
            <a:normAutofit/>
          </a:bodyPr>
          <a:lstStyle/>
          <a:p>
            <a:pPr algn="l"/>
            <a:r>
              <a:rPr lang="en-US" dirty="0"/>
              <a:t>Model &gt; Coach &gt; Care</a:t>
            </a:r>
          </a:p>
        </p:txBody>
      </p:sp>
      <p:pic>
        <p:nvPicPr>
          <p:cNvPr id="5" name="Picture 4" descr="Close up of Barley in the wild">
            <a:extLst>
              <a:ext uri="{FF2B5EF4-FFF2-40B4-BE49-F238E27FC236}">
                <a16:creationId xmlns:a16="http://schemas.microsoft.com/office/drawing/2014/main" id="{816A317C-9263-4412-8C9D-8C94777341D9}"/>
              </a:ext>
            </a:extLst>
          </p:cNvPr>
          <p:cNvPicPr>
            <a:picLocks noChangeAspect="1"/>
          </p:cNvPicPr>
          <p:nvPr/>
        </p:nvPicPr>
        <p:blipFill rotWithShape="1">
          <a:blip r:embed="rId2"/>
          <a:srcRect l="12127" r="39275" b="-1"/>
          <a:stretch/>
        </p:blipFill>
        <p:spPr>
          <a:xfrm>
            <a:off x="20" y="10"/>
            <a:ext cx="4992985" cy="6857990"/>
          </a:xfrm>
          <a:prstGeom prst="rect">
            <a:avLst/>
          </a:prstGeom>
        </p:spPr>
      </p:pic>
    </p:spTree>
    <p:extLst>
      <p:ext uri="{BB962C8B-B14F-4D97-AF65-F5344CB8AC3E}">
        <p14:creationId xmlns:p14="http://schemas.microsoft.com/office/powerpoint/2010/main" val="158697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3" name="Freeform: Shape 1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5" name="Freeform: Shape 1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C42E524-1476-3B4F-9C0E-6B56627B9AE4}"/>
              </a:ext>
            </a:extLst>
          </p:cNvPr>
          <p:cNvSpPr>
            <a:spLocks noGrp="1"/>
          </p:cNvSpPr>
          <p:nvPr>
            <p:ph type="ctrTitle"/>
          </p:nvPr>
        </p:nvSpPr>
        <p:spPr>
          <a:xfrm>
            <a:off x="103248" y="1367866"/>
            <a:ext cx="4066288" cy="3826728"/>
          </a:xfrm>
        </p:spPr>
        <p:txBody>
          <a:bodyPr anchor="b">
            <a:normAutofit/>
          </a:bodyPr>
          <a:lstStyle/>
          <a:p>
            <a:r>
              <a:rPr lang="en-US" sz="5400" b="0" i="0" dirty="0">
                <a:effectLst/>
                <a:latin typeface="Montserrat"/>
              </a:rPr>
              <a:t>Behavioral role models</a:t>
            </a:r>
            <a:br>
              <a:rPr lang="en-US" sz="5400" b="0" i="0" dirty="0">
                <a:effectLst/>
                <a:latin typeface="Montserrat"/>
              </a:rPr>
            </a:br>
            <a:endParaRPr lang="en-US" sz="5400" dirty="0"/>
          </a:p>
        </p:txBody>
      </p:sp>
      <p:pic>
        <p:nvPicPr>
          <p:cNvPr id="4" name="Picture 3">
            <a:extLst>
              <a:ext uri="{FF2B5EF4-FFF2-40B4-BE49-F238E27FC236}">
                <a16:creationId xmlns:a16="http://schemas.microsoft.com/office/drawing/2014/main" id="{D3F43478-2D26-F440-AEBD-CAAC2BFFCA6F}"/>
              </a:ext>
            </a:extLst>
          </p:cNvPr>
          <p:cNvPicPr>
            <a:picLocks noChangeAspect="1"/>
          </p:cNvPicPr>
          <p:nvPr/>
        </p:nvPicPr>
        <p:blipFill>
          <a:blip r:embed="rId2"/>
          <a:stretch>
            <a:fillRect/>
          </a:stretch>
        </p:blipFill>
        <p:spPr>
          <a:xfrm>
            <a:off x="4916251" y="1663405"/>
            <a:ext cx="6631341" cy="3531189"/>
          </a:xfrm>
          <a:prstGeom prst="rect">
            <a:avLst/>
          </a:prstGeom>
        </p:spPr>
      </p:pic>
    </p:spTree>
    <p:extLst>
      <p:ext uri="{BB962C8B-B14F-4D97-AF65-F5344CB8AC3E}">
        <p14:creationId xmlns:p14="http://schemas.microsoft.com/office/powerpoint/2010/main" val="830733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DAB9AAC-D5CD-F54D-B2FA-39CFC717BAA6}"/>
              </a:ext>
            </a:extLst>
          </p:cNvPr>
          <p:cNvSpPr>
            <a:spLocks noGrp="1"/>
          </p:cNvSpPr>
          <p:nvPr>
            <p:ph type="ctrTitle"/>
          </p:nvPr>
        </p:nvSpPr>
        <p:spPr>
          <a:xfrm>
            <a:off x="3204642" y="2353641"/>
            <a:ext cx="5782716" cy="2150719"/>
          </a:xfrm>
          <a:noFill/>
        </p:spPr>
        <p:txBody>
          <a:bodyPr anchor="ctr">
            <a:normAutofit/>
          </a:bodyPr>
          <a:lstStyle/>
          <a:p>
            <a:r>
              <a:rPr lang="en-US" sz="3600" b="1" i="0">
                <a:solidFill>
                  <a:srgbClr val="080808"/>
                </a:solidFill>
                <a:effectLst/>
                <a:latin typeface="inherit"/>
              </a:rPr>
              <a:t>Tip 5: Spin up contests and activities</a:t>
            </a:r>
            <a:br>
              <a:rPr lang="en-US" sz="3600" b="0" i="0">
                <a:solidFill>
                  <a:srgbClr val="080808"/>
                </a:solidFill>
                <a:effectLst/>
                <a:latin typeface="Montserrat"/>
              </a:rPr>
            </a:br>
            <a:endParaRPr lang="en-US" sz="3600">
              <a:solidFill>
                <a:srgbClr val="080808"/>
              </a:solidFill>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9139BA8-E02C-E14A-911C-BF66A540E96F}"/>
              </a:ext>
            </a:extLst>
          </p:cNvPr>
          <p:cNvSpPr txBox="1"/>
          <p:nvPr/>
        </p:nvSpPr>
        <p:spPr>
          <a:xfrm>
            <a:off x="4514289" y="3898471"/>
            <a:ext cx="3205163" cy="2585323"/>
          </a:xfrm>
          <a:prstGeom prst="rect">
            <a:avLst/>
          </a:prstGeom>
          <a:noFill/>
        </p:spPr>
        <p:txBody>
          <a:bodyPr wrap="square" rtlCol="0">
            <a:spAutoFit/>
          </a:bodyPr>
          <a:lstStyle/>
          <a:p>
            <a:pPr algn="ctr"/>
            <a:r>
              <a:rPr lang="en-US" dirty="0"/>
              <a:t>Example: Secret Santa bot on Slack to pair people for kudos</a:t>
            </a:r>
          </a:p>
          <a:p>
            <a:pPr algn="ctr"/>
            <a:endParaRPr lang="en-US" dirty="0"/>
          </a:p>
          <a:p>
            <a:pPr algn="ctr"/>
            <a:r>
              <a:rPr lang="en-US" dirty="0"/>
              <a:t>Try a mini-hackathon</a:t>
            </a:r>
          </a:p>
          <a:p>
            <a:endParaRPr lang="en-US" dirty="0"/>
          </a:p>
          <a:p>
            <a:pPr algn="ctr"/>
            <a:r>
              <a:rPr lang="en-US" dirty="0"/>
              <a:t>Meet for virtual coffee/networking</a:t>
            </a:r>
          </a:p>
          <a:p>
            <a:pPr algn="ctr"/>
            <a:endParaRPr lang="en-US" dirty="0"/>
          </a:p>
          <a:p>
            <a:pPr algn="ctr"/>
            <a:r>
              <a:rPr lang="en-US" dirty="0"/>
              <a:t>Blogging contests </a:t>
            </a:r>
          </a:p>
        </p:txBody>
      </p:sp>
    </p:spTree>
    <p:extLst>
      <p:ext uri="{BB962C8B-B14F-4D97-AF65-F5344CB8AC3E}">
        <p14:creationId xmlns:p14="http://schemas.microsoft.com/office/powerpoint/2010/main" val="182511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Isosceles Triangle 12">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8A7B20A1-F9E2-0643-9F6A-14D3CC721BD2}"/>
              </a:ext>
            </a:extLst>
          </p:cNvPr>
          <p:cNvSpPr>
            <a:spLocks noGrp="1"/>
          </p:cNvSpPr>
          <p:nvPr>
            <p:ph type="ctrTitle"/>
          </p:nvPr>
        </p:nvSpPr>
        <p:spPr>
          <a:xfrm>
            <a:off x="3204642" y="2501932"/>
            <a:ext cx="5782716" cy="2150719"/>
          </a:xfrm>
          <a:noFill/>
        </p:spPr>
        <p:txBody>
          <a:bodyPr anchor="ctr">
            <a:normAutofit/>
          </a:bodyPr>
          <a:lstStyle/>
          <a:p>
            <a:r>
              <a:rPr lang="en-US" sz="3600" b="1" i="0" dirty="0">
                <a:solidFill>
                  <a:srgbClr val="080808"/>
                </a:solidFill>
                <a:effectLst/>
                <a:latin typeface="inherit"/>
              </a:rPr>
              <a:t>Tip 6: Amplify blogs &amp; great contributions</a:t>
            </a:r>
            <a:br>
              <a:rPr lang="en-US" sz="3600" b="0" i="0" dirty="0">
                <a:solidFill>
                  <a:srgbClr val="080808"/>
                </a:solidFill>
                <a:effectLst/>
                <a:latin typeface="Montserrat"/>
              </a:rPr>
            </a:br>
            <a:br>
              <a:rPr lang="en-US" sz="3600" b="0" i="0" dirty="0">
                <a:solidFill>
                  <a:srgbClr val="080808"/>
                </a:solidFill>
                <a:effectLst/>
                <a:latin typeface="Montserrat"/>
              </a:rPr>
            </a:br>
            <a:r>
              <a:rPr lang="en-US" sz="3600" b="0" i="0" dirty="0">
                <a:solidFill>
                  <a:srgbClr val="080808"/>
                </a:solidFill>
                <a:effectLst/>
                <a:latin typeface="Montserrat"/>
              </a:rPr>
              <a:t>RT, repost</a:t>
            </a:r>
            <a:endParaRPr lang="en-US" sz="3600" dirty="0">
              <a:solidFill>
                <a:srgbClr val="080808"/>
              </a:solidFill>
            </a:endParaRPr>
          </a:p>
        </p:txBody>
      </p:sp>
      <p:sp>
        <p:nvSpPr>
          <p:cNvPr id="23" name="Rectangle 22">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4232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61AD0F-2B15-4989-ABCB-25A120A18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Freeform: Shape 12">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12690" y="-514542"/>
            <a:ext cx="2039436" cy="1444373"/>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3387" y="539055"/>
            <a:ext cx="745834" cy="74583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8836FF-97B4-4EE9-AF5D-39FF0F5AC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45850" y="1748175"/>
            <a:ext cx="933492" cy="93349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05250" y="502303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09228" y="5596021"/>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19130"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950"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C5A454-2CCE-6B4E-8D49-638D82BB6821}"/>
              </a:ext>
            </a:extLst>
          </p:cNvPr>
          <p:cNvPicPr>
            <a:picLocks noChangeAspect="1"/>
          </p:cNvPicPr>
          <p:nvPr/>
        </p:nvPicPr>
        <p:blipFill>
          <a:blip r:embed="rId2"/>
          <a:stretch>
            <a:fillRect/>
          </a:stretch>
        </p:blipFill>
        <p:spPr>
          <a:xfrm>
            <a:off x="321735" y="1325909"/>
            <a:ext cx="4580065" cy="4206182"/>
          </a:xfrm>
          <a:prstGeom prst="rect">
            <a:avLst/>
          </a:prstGeom>
        </p:spPr>
      </p:pic>
      <p:sp>
        <p:nvSpPr>
          <p:cNvPr id="27" name="Freeform: Shape 26">
            <a:extLst>
              <a:ext uri="{FF2B5EF4-FFF2-40B4-BE49-F238E27FC236}">
                <a16:creationId xmlns:a16="http://schemas.microsoft.com/office/drawing/2014/main" id="{655520DF-BCFA-4422-B5D9-A5A1FABA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274246"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4E04D724-3F10-5740-A977-2F2C2374C094}"/>
              </a:ext>
            </a:extLst>
          </p:cNvPr>
          <p:cNvSpPr>
            <a:spLocks noGrp="1"/>
          </p:cNvSpPr>
          <p:nvPr>
            <p:ph type="subTitle" idx="1"/>
          </p:nvPr>
        </p:nvSpPr>
        <p:spPr>
          <a:xfrm>
            <a:off x="7757565" y="4557900"/>
            <a:ext cx="2442690" cy="915772"/>
          </a:xfrm>
          <a:noFill/>
        </p:spPr>
        <p:txBody>
          <a:bodyPr>
            <a:normAutofit/>
          </a:bodyPr>
          <a:lstStyle/>
          <a:p>
            <a:r>
              <a:rPr lang="en-US" sz="2000" dirty="0">
                <a:solidFill>
                  <a:srgbClr val="080808"/>
                </a:solidFill>
              </a:rPr>
              <a:t>Write a blogpost about them</a:t>
            </a:r>
          </a:p>
        </p:txBody>
      </p:sp>
      <p:sp>
        <p:nvSpPr>
          <p:cNvPr id="2" name="Title 1">
            <a:extLst>
              <a:ext uri="{FF2B5EF4-FFF2-40B4-BE49-F238E27FC236}">
                <a16:creationId xmlns:a16="http://schemas.microsoft.com/office/drawing/2014/main" id="{2DF9347A-8E41-4F4F-89BD-FF39A4627D1B}"/>
              </a:ext>
            </a:extLst>
          </p:cNvPr>
          <p:cNvSpPr>
            <a:spLocks noGrp="1"/>
          </p:cNvSpPr>
          <p:nvPr>
            <p:ph type="ctrTitle"/>
          </p:nvPr>
        </p:nvSpPr>
        <p:spPr>
          <a:xfrm>
            <a:off x="6826981" y="2452526"/>
            <a:ext cx="4248318" cy="1952947"/>
          </a:xfrm>
          <a:noFill/>
        </p:spPr>
        <p:txBody>
          <a:bodyPr anchor="ctr">
            <a:normAutofit/>
          </a:bodyPr>
          <a:lstStyle/>
          <a:p>
            <a:pPr fontAlgn="base"/>
            <a:r>
              <a:rPr lang="en-US" sz="3600" b="1">
                <a:solidFill>
                  <a:srgbClr val="080808"/>
                </a:solidFill>
                <a:effectLst/>
                <a:latin typeface="inherit"/>
              </a:rPr>
              <a:t>Tip 7: Feature a community member</a:t>
            </a:r>
            <a:br>
              <a:rPr lang="en-US" sz="3600" b="0">
                <a:solidFill>
                  <a:srgbClr val="080808"/>
                </a:solidFill>
                <a:effectLst/>
                <a:latin typeface="Montserrat"/>
              </a:rPr>
            </a:br>
            <a:endParaRPr lang="en-US" sz="3600">
              <a:solidFill>
                <a:srgbClr val="080808"/>
              </a:solidFill>
            </a:endParaRPr>
          </a:p>
        </p:txBody>
      </p:sp>
    </p:spTree>
    <p:extLst>
      <p:ext uri="{BB962C8B-B14F-4D97-AF65-F5344CB8AC3E}">
        <p14:creationId xmlns:p14="http://schemas.microsoft.com/office/powerpoint/2010/main" val="387935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9">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1">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3">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Freeform: Shape 17">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586D26B-9E5C-CE43-90D4-9F2CB1502AFD}"/>
              </a:ext>
            </a:extLst>
          </p:cNvPr>
          <p:cNvSpPr>
            <a:spLocks noGrp="1"/>
          </p:cNvSpPr>
          <p:nvPr>
            <p:ph type="ctrTitle"/>
          </p:nvPr>
        </p:nvSpPr>
        <p:spPr>
          <a:xfrm>
            <a:off x="1116701" y="2452526"/>
            <a:ext cx="4248318" cy="1952947"/>
          </a:xfrm>
          <a:noFill/>
        </p:spPr>
        <p:txBody>
          <a:bodyPr anchor="ctr">
            <a:normAutofit/>
          </a:bodyPr>
          <a:lstStyle/>
          <a:p>
            <a:r>
              <a:rPr lang="en-US" sz="3600" b="1" i="0" dirty="0">
                <a:solidFill>
                  <a:srgbClr val="080808"/>
                </a:solidFill>
                <a:effectLst/>
                <a:latin typeface="inherit"/>
              </a:rPr>
              <a:t>Tip 8: Send swag, stickers, and badges</a:t>
            </a:r>
            <a:endParaRPr lang="en-US" sz="3600" dirty="0">
              <a:solidFill>
                <a:srgbClr val="080808"/>
              </a:solidFill>
            </a:endParaRPr>
          </a:p>
        </p:txBody>
      </p:sp>
      <p:sp>
        <p:nvSpPr>
          <p:cNvPr id="3" name="Subtitle 2">
            <a:extLst>
              <a:ext uri="{FF2B5EF4-FFF2-40B4-BE49-F238E27FC236}">
                <a16:creationId xmlns:a16="http://schemas.microsoft.com/office/drawing/2014/main" id="{45387702-CC12-264E-B077-9C021FF9CBDB}"/>
              </a:ext>
            </a:extLst>
          </p:cNvPr>
          <p:cNvSpPr>
            <a:spLocks noGrp="1"/>
          </p:cNvSpPr>
          <p:nvPr>
            <p:ph type="subTitle" idx="1"/>
          </p:nvPr>
        </p:nvSpPr>
        <p:spPr>
          <a:xfrm>
            <a:off x="1991745" y="4557900"/>
            <a:ext cx="2442690" cy="915772"/>
          </a:xfrm>
          <a:noFill/>
        </p:spPr>
        <p:txBody>
          <a:bodyPr>
            <a:normAutofit fontScale="77500" lnSpcReduction="20000"/>
          </a:bodyPr>
          <a:lstStyle/>
          <a:p>
            <a:r>
              <a:rPr lang="en-US" sz="2000" dirty="0">
                <a:solidFill>
                  <a:srgbClr val="080808"/>
                </a:solidFill>
              </a:rPr>
              <a:t>Bingo =&gt; for stickers!</a:t>
            </a:r>
          </a:p>
          <a:p>
            <a:r>
              <a:rPr lang="en-US" sz="2000" dirty="0">
                <a:solidFill>
                  <a:srgbClr val="080808"/>
                </a:solidFill>
              </a:rPr>
              <a:t>Virtual badges work too</a:t>
            </a:r>
          </a:p>
          <a:p>
            <a:r>
              <a:rPr lang="en-US" sz="2000" dirty="0">
                <a:solidFill>
                  <a:srgbClr val="080808"/>
                </a:solidFill>
              </a:rPr>
              <a:t>Make your own with Canva</a:t>
            </a:r>
          </a:p>
        </p:txBody>
      </p:sp>
      <p:sp>
        <p:nvSpPr>
          <p:cNvPr id="36" name="Isosceles Triangle 19">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21">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menu&#10;&#10;Description automatically generated with low confidence">
            <a:extLst>
              <a:ext uri="{FF2B5EF4-FFF2-40B4-BE49-F238E27FC236}">
                <a16:creationId xmlns:a16="http://schemas.microsoft.com/office/drawing/2014/main" id="{88616DEA-1572-054B-B5F6-6A6719F0CFE3}"/>
              </a:ext>
            </a:extLst>
          </p:cNvPr>
          <p:cNvPicPr>
            <a:picLocks noChangeAspect="1"/>
          </p:cNvPicPr>
          <p:nvPr/>
        </p:nvPicPr>
        <p:blipFill>
          <a:blip r:embed="rId2"/>
          <a:stretch>
            <a:fillRect/>
          </a:stretch>
        </p:blipFill>
        <p:spPr>
          <a:xfrm>
            <a:off x="7882160" y="-656873"/>
            <a:ext cx="4248318" cy="22218315"/>
          </a:xfrm>
          <a:prstGeom prst="rect">
            <a:avLst/>
          </a:prstGeom>
        </p:spPr>
      </p:pic>
    </p:spTree>
    <p:extLst>
      <p:ext uri="{BB962C8B-B14F-4D97-AF65-F5344CB8AC3E}">
        <p14:creationId xmlns:p14="http://schemas.microsoft.com/office/powerpoint/2010/main" val="246326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38">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E18AB5A-6EAA-BA44-8044-EAF4A495593B}"/>
              </a:ext>
            </a:extLst>
          </p:cNvPr>
          <p:cNvSpPr>
            <a:spLocks noGrp="1"/>
          </p:cNvSpPr>
          <p:nvPr>
            <p:ph type="ctrTitle"/>
          </p:nvPr>
        </p:nvSpPr>
        <p:spPr>
          <a:xfrm>
            <a:off x="3204642" y="2353641"/>
            <a:ext cx="5782716" cy="2150719"/>
          </a:xfrm>
          <a:noFill/>
        </p:spPr>
        <p:txBody>
          <a:bodyPr anchor="ctr">
            <a:normAutofit/>
          </a:bodyPr>
          <a:lstStyle/>
          <a:p>
            <a:r>
              <a:rPr lang="en-US" sz="3600" b="1" i="0" dirty="0">
                <a:solidFill>
                  <a:srgbClr val="080808"/>
                </a:solidFill>
                <a:effectLst/>
                <a:latin typeface="inherit"/>
              </a:rPr>
              <a:t>Tip 9: Build careers</a:t>
            </a:r>
            <a:br>
              <a:rPr lang="en-US" sz="3600" b="0" i="0" dirty="0">
                <a:solidFill>
                  <a:srgbClr val="080808"/>
                </a:solidFill>
                <a:effectLst/>
                <a:latin typeface="Montserrat"/>
              </a:rPr>
            </a:br>
            <a:endParaRPr lang="en-US" sz="3600" dirty="0">
              <a:solidFill>
                <a:srgbClr val="080808"/>
              </a:solidFill>
            </a:endParaRPr>
          </a:p>
        </p:txBody>
      </p:sp>
      <p:sp>
        <p:nvSpPr>
          <p:cNvPr id="3" name="Subtitle 2">
            <a:extLst>
              <a:ext uri="{FF2B5EF4-FFF2-40B4-BE49-F238E27FC236}">
                <a16:creationId xmlns:a16="http://schemas.microsoft.com/office/drawing/2014/main" id="{A095C989-1A57-D944-A95F-7C148995A6F5}"/>
              </a:ext>
            </a:extLst>
          </p:cNvPr>
          <p:cNvSpPr>
            <a:spLocks noGrp="1"/>
          </p:cNvSpPr>
          <p:nvPr>
            <p:ph type="subTitle" idx="1"/>
          </p:nvPr>
        </p:nvSpPr>
        <p:spPr>
          <a:xfrm>
            <a:off x="4439633" y="4518923"/>
            <a:ext cx="3312734" cy="1141851"/>
          </a:xfrm>
          <a:noFill/>
        </p:spPr>
        <p:txBody>
          <a:bodyPr>
            <a:normAutofit/>
          </a:bodyPr>
          <a:lstStyle/>
          <a:p>
            <a:r>
              <a:rPr lang="en-US" sz="1400" dirty="0">
                <a:solidFill>
                  <a:srgbClr val="080808"/>
                </a:solidFill>
              </a:rPr>
              <a:t>Run mock interviews, LinkedIn reviews and resume workshops. DevRel and Engineers can help! Practice speaking skills. Take pro headshots. Practice in meetups</a:t>
            </a:r>
          </a:p>
        </p:txBody>
      </p:sp>
      <p:sp>
        <p:nvSpPr>
          <p:cNvPr id="49" name="Rectangle 48">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18936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61AD0F-2B15-4989-ABCB-25A120A18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Freeform: Shape 12">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12690" y="-514542"/>
            <a:ext cx="2039436" cy="1444373"/>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3387" y="539055"/>
            <a:ext cx="745834" cy="74583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8836FF-97B4-4EE9-AF5D-39FF0F5AC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45850" y="1748175"/>
            <a:ext cx="933492" cy="93349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05250" y="502303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09228" y="5596021"/>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19130"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950"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6BAA3A-EE3B-EE4C-92D8-F97CEC381DC5}"/>
              </a:ext>
            </a:extLst>
          </p:cNvPr>
          <p:cNvPicPr>
            <a:picLocks noChangeAspect="1"/>
          </p:cNvPicPr>
          <p:nvPr/>
        </p:nvPicPr>
        <p:blipFill>
          <a:blip r:embed="rId2"/>
          <a:stretch>
            <a:fillRect/>
          </a:stretch>
        </p:blipFill>
        <p:spPr>
          <a:xfrm>
            <a:off x="478269" y="413453"/>
            <a:ext cx="4266997" cy="6031094"/>
          </a:xfrm>
          <a:prstGeom prst="rect">
            <a:avLst/>
          </a:prstGeom>
        </p:spPr>
      </p:pic>
      <p:sp>
        <p:nvSpPr>
          <p:cNvPr id="27" name="Freeform: Shape 26">
            <a:extLst>
              <a:ext uri="{FF2B5EF4-FFF2-40B4-BE49-F238E27FC236}">
                <a16:creationId xmlns:a16="http://schemas.microsoft.com/office/drawing/2014/main" id="{655520DF-BCFA-4422-B5D9-A5A1FABA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274246"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1E1761D1-4982-FF4A-9D8F-5CFD1B1BCE9E}"/>
              </a:ext>
            </a:extLst>
          </p:cNvPr>
          <p:cNvSpPr>
            <a:spLocks noGrp="1"/>
          </p:cNvSpPr>
          <p:nvPr>
            <p:ph type="subTitle" idx="1"/>
          </p:nvPr>
        </p:nvSpPr>
        <p:spPr>
          <a:xfrm>
            <a:off x="7757565" y="4557900"/>
            <a:ext cx="2442690" cy="915772"/>
          </a:xfrm>
          <a:noFill/>
        </p:spPr>
        <p:txBody>
          <a:bodyPr>
            <a:normAutofit/>
          </a:bodyPr>
          <a:lstStyle/>
          <a:p>
            <a:r>
              <a:rPr lang="en-US" sz="2000" dirty="0">
                <a:solidFill>
                  <a:srgbClr val="080808"/>
                </a:solidFill>
              </a:rPr>
              <a:t>Shout-out your community!</a:t>
            </a:r>
          </a:p>
        </p:txBody>
      </p:sp>
      <p:sp>
        <p:nvSpPr>
          <p:cNvPr id="2" name="Title 1">
            <a:extLst>
              <a:ext uri="{FF2B5EF4-FFF2-40B4-BE49-F238E27FC236}">
                <a16:creationId xmlns:a16="http://schemas.microsoft.com/office/drawing/2014/main" id="{4451B693-17E6-D043-A06C-9AE9D8928843}"/>
              </a:ext>
            </a:extLst>
          </p:cNvPr>
          <p:cNvSpPr>
            <a:spLocks noGrp="1"/>
          </p:cNvSpPr>
          <p:nvPr>
            <p:ph type="ctrTitle"/>
          </p:nvPr>
        </p:nvSpPr>
        <p:spPr>
          <a:xfrm>
            <a:off x="6826981" y="2452526"/>
            <a:ext cx="4248318" cy="1952947"/>
          </a:xfrm>
          <a:noFill/>
        </p:spPr>
        <p:txBody>
          <a:bodyPr anchor="ctr">
            <a:normAutofit/>
          </a:bodyPr>
          <a:lstStyle/>
          <a:p>
            <a:r>
              <a:rPr lang="en-US" sz="3600" b="1" i="0">
                <a:solidFill>
                  <a:srgbClr val="080808"/>
                </a:solidFill>
                <a:effectLst/>
                <a:latin typeface="inherit"/>
              </a:rPr>
              <a:t>Tip 10: Model acts of love and joy</a:t>
            </a:r>
            <a:endParaRPr lang="en-US" sz="3600">
              <a:solidFill>
                <a:srgbClr val="080808"/>
              </a:solidFill>
            </a:endParaRPr>
          </a:p>
        </p:txBody>
      </p:sp>
    </p:spTree>
    <p:extLst>
      <p:ext uri="{BB962C8B-B14F-4D97-AF65-F5344CB8AC3E}">
        <p14:creationId xmlns:p14="http://schemas.microsoft.com/office/powerpoint/2010/main" val="362059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99C5-0904-364D-8119-C0014D09F19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6E12BD9-9D4E-884D-AE69-E8CE483B1C5D}"/>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F76526BB-8A6E-664B-A096-722F4251D8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5865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14C6D5-C295-4AE7-9EBC-A7D891451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8DE0E0C-D349-42F5-9A39-823BED9EB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71500" y="2376240"/>
            <a:ext cx="2105519" cy="210551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FEC4229-734E-4FC2-B6A0-6DA9B8B1A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36665" y="67603"/>
            <a:ext cx="6972591" cy="6826263"/>
          </a:xfrm>
          <a:custGeom>
            <a:avLst/>
            <a:gdLst>
              <a:gd name="connsiteX0" fmla="*/ 0 w 6972591"/>
              <a:gd name="connsiteY0" fmla="*/ 1976924 h 6826263"/>
              <a:gd name="connsiteX1" fmla="*/ 1976924 w 6972591"/>
              <a:gd name="connsiteY1" fmla="*/ 0 h 6826263"/>
              <a:gd name="connsiteX2" fmla="*/ 6972591 w 6972591"/>
              <a:gd name="connsiteY2" fmla="*/ 0 h 6826263"/>
              <a:gd name="connsiteX3" fmla="*/ 6972590 w 6972591"/>
              <a:gd name="connsiteY3" fmla="*/ 4703010 h 6826263"/>
              <a:gd name="connsiteX4" fmla="*/ 4849338 w 6972591"/>
              <a:gd name="connsiteY4" fmla="*/ 6826263 h 682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591" h="6826263">
                <a:moveTo>
                  <a:pt x="0" y="1976924"/>
                </a:moveTo>
                <a:lnTo>
                  <a:pt x="1976924" y="0"/>
                </a:lnTo>
                <a:lnTo>
                  <a:pt x="6972591" y="0"/>
                </a:lnTo>
                <a:lnTo>
                  <a:pt x="6972590" y="4703010"/>
                </a:lnTo>
                <a:lnTo>
                  <a:pt x="4849338" y="68262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BC01FF70-2FFE-4A99-9E3F-9699B085C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39100" y="1809291"/>
            <a:ext cx="3790670" cy="421457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A8D7CA-01D6-49EC-955B-6E51F6FB6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reeform: Shape 17">
            <a:extLst>
              <a:ext uri="{FF2B5EF4-FFF2-40B4-BE49-F238E27FC236}">
                <a16:creationId xmlns:a16="http://schemas.microsoft.com/office/drawing/2014/main" id="{ADAA6A52-6F71-45C6-A3A3-8F4104091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6D82C91-4D91-BC41-A730-FC0C06905161}"/>
              </a:ext>
            </a:extLst>
          </p:cNvPr>
          <p:cNvSpPr>
            <a:spLocks noGrp="1"/>
          </p:cNvSpPr>
          <p:nvPr>
            <p:ph type="ctrTitle"/>
          </p:nvPr>
        </p:nvSpPr>
        <p:spPr>
          <a:xfrm>
            <a:off x="1116701" y="2452526"/>
            <a:ext cx="4248318" cy="1952947"/>
          </a:xfrm>
          <a:noFill/>
        </p:spPr>
        <p:txBody>
          <a:bodyPr anchor="ctr">
            <a:normAutofit/>
          </a:bodyPr>
          <a:lstStyle/>
          <a:p>
            <a:r>
              <a:rPr lang="en-US" sz="3600">
                <a:solidFill>
                  <a:srgbClr val="080808"/>
                </a:solidFill>
              </a:rPr>
              <a:t>Epilogue</a:t>
            </a:r>
          </a:p>
        </p:txBody>
      </p:sp>
      <p:sp>
        <p:nvSpPr>
          <p:cNvPr id="20" name="Isosceles Triangle 19">
            <a:extLst>
              <a:ext uri="{FF2B5EF4-FFF2-40B4-BE49-F238E27FC236}">
                <a16:creationId xmlns:a16="http://schemas.microsoft.com/office/drawing/2014/main" id="{DBD14339-4332-4769-B35F-FDA39761E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98702" y="-1"/>
            <a:ext cx="2158854" cy="107942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24D2F742-54E7-4C62-98C5-F8990E2A0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69144" y="523673"/>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176DD56-124E-424A-869A-5281743F2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624288" y="1584143"/>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401BDF6-9398-44DA-B3E3-5E3E9D80AD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934212" y="4355671"/>
            <a:ext cx="1981336" cy="2736866"/>
          </a:xfrm>
          <a:custGeom>
            <a:avLst/>
            <a:gdLst>
              <a:gd name="connsiteX0" fmla="*/ 0 w 1981336"/>
              <a:gd name="connsiteY0" fmla="*/ 0 h 2736866"/>
              <a:gd name="connsiteX1" fmla="*/ 1981336 w 1981336"/>
              <a:gd name="connsiteY1" fmla="*/ 1981336 h 2736866"/>
              <a:gd name="connsiteX2" fmla="*/ 1225806 w 1981336"/>
              <a:gd name="connsiteY2" fmla="*/ 2736866 h 2736866"/>
              <a:gd name="connsiteX3" fmla="*/ 0 w 1981336"/>
              <a:gd name="connsiteY3" fmla="*/ 2736866 h 2736866"/>
            </a:gdLst>
            <a:ahLst/>
            <a:cxnLst>
              <a:cxn ang="0">
                <a:pos x="connsiteX0" y="connsiteY0"/>
              </a:cxn>
              <a:cxn ang="0">
                <a:pos x="connsiteX1" y="connsiteY1"/>
              </a:cxn>
              <a:cxn ang="0">
                <a:pos x="connsiteX2" y="connsiteY2"/>
              </a:cxn>
              <a:cxn ang="0">
                <a:pos x="connsiteX3" y="connsiteY3"/>
              </a:cxn>
            </a:cxnLst>
            <a:rect l="l" t="t" r="r" b="b"/>
            <a:pathLst>
              <a:path w="1981336" h="2736866">
                <a:moveTo>
                  <a:pt x="0" y="0"/>
                </a:moveTo>
                <a:lnTo>
                  <a:pt x="1981336" y="1981336"/>
                </a:lnTo>
                <a:lnTo>
                  <a:pt x="1225806" y="2736866"/>
                </a:lnTo>
                <a:lnTo>
                  <a:pt x="0" y="273686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Isosceles Triangle 27">
            <a:extLst>
              <a:ext uri="{FF2B5EF4-FFF2-40B4-BE49-F238E27FC236}">
                <a16:creationId xmlns:a16="http://schemas.microsoft.com/office/drawing/2014/main" id="{90BDA9F5-1E5C-404B-9A6C-5D5C8E0D1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5436" y="3687690"/>
            <a:ext cx="6325510" cy="317030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8218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CF59F3-53FA-4BAA-ADB0-1C583EEBD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Freeform: Shape 12">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FFADB82-398E-7144-BC41-A38B4049B7B4}"/>
              </a:ext>
            </a:extLst>
          </p:cNvPr>
          <p:cNvSpPr>
            <a:spLocks noGrp="1"/>
          </p:cNvSpPr>
          <p:nvPr>
            <p:ph type="ctrTitle"/>
          </p:nvPr>
        </p:nvSpPr>
        <p:spPr>
          <a:xfrm>
            <a:off x="1116677" y="2799446"/>
            <a:ext cx="4248318" cy="1952947"/>
          </a:xfrm>
          <a:noFill/>
        </p:spPr>
        <p:txBody>
          <a:bodyPr anchor="ctr">
            <a:normAutofit/>
          </a:bodyPr>
          <a:lstStyle/>
          <a:p>
            <a:r>
              <a:rPr lang="en-US" sz="3600" b="1" i="0" dirty="0">
                <a:solidFill>
                  <a:srgbClr val="080808"/>
                </a:solidFill>
                <a:effectLst/>
                <a:latin typeface="inherit"/>
              </a:rPr>
              <a:t>Sometimes you will get crazy people</a:t>
            </a:r>
            <a:br>
              <a:rPr lang="en-US" sz="3600" b="0" i="0" dirty="0">
                <a:solidFill>
                  <a:srgbClr val="080808"/>
                </a:solidFill>
                <a:effectLst/>
                <a:latin typeface="Montserrat"/>
              </a:rPr>
            </a:br>
            <a:endParaRPr lang="en-US" sz="3600" dirty="0">
              <a:solidFill>
                <a:srgbClr val="080808"/>
              </a:solidFill>
            </a:endParaRPr>
          </a:p>
        </p:txBody>
      </p:sp>
      <p:sp>
        <p:nvSpPr>
          <p:cNvPr id="15" name="Rectangle 14">
            <a:extLst>
              <a:ext uri="{FF2B5EF4-FFF2-40B4-BE49-F238E27FC236}">
                <a16:creationId xmlns:a16="http://schemas.microsoft.com/office/drawing/2014/main" id="{0C661B50-6929-49AE-B678-D23F22C94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32420" y="67896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A4D2597-A2FE-4B0C-BB1F-540C5F25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900915" y="580653"/>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103EBF-224C-44F4-ACE5-79865767D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303021" y="5706832"/>
            <a:ext cx="723097" cy="72309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A5F9AD-A73A-480E-A9D0-4B4234677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89149" y="6190780"/>
            <a:ext cx="322181" cy="32218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7333EA9-3447-4C0A-957A-C6D2B338C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770076" y="1316432"/>
            <a:ext cx="4225136" cy="4225134"/>
          </a:xfrm>
          <a:custGeom>
            <a:avLst/>
            <a:gdLst>
              <a:gd name="connsiteX0" fmla="*/ 0 w 4225136"/>
              <a:gd name="connsiteY0" fmla="*/ 0 h 4225134"/>
              <a:gd name="connsiteX1" fmla="*/ 4225136 w 4225136"/>
              <a:gd name="connsiteY1" fmla="*/ 0 h 4225134"/>
              <a:gd name="connsiteX2" fmla="*/ 4225136 w 4225136"/>
              <a:gd name="connsiteY2" fmla="*/ 4225134 h 4225134"/>
              <a:gd name="connsiteX3" fmla="*/ 1078619 w 4225136"/>
              <a:gd name="connsiteY3" fmla="*/ 4225134 h 4225134"/>
              <a:gd name="connsiteX4" fmla="*/ 1078619 w 4225136"/>
              <a:gd name="connsiteY4" fmla="*/ 3146517 h 4225134"/>
              <a:gd name="connsiteX5" fmla="*/ 0 w 4225136"/>
              <a:gd name="connsiteY5" fmla="*/ 3146517 h 42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5136" h="4225134">
                <a:moveTo>
                  <a:pt x="0" y="0"/>
                </a:moveTo>
                <a:lnTo>
                  <a:pt x="4225136" y="0"/>
                </a:lnTo>
                <a:lnTo>
                  <a:pt x="4225136" y="4225134"/>
                </a:lnTo>
                <a:lnTo>
                  <a:pt x="1078619" y="4225134"/>
                </a:lnTo>
                <a:lnTo>
                  <a:pt x="1078619" y="3146517"/>
                </a:lnTo>
                <a:lnTo>
                  <a:pt x="0" y="314651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pic>
        <p:nvPicPr>
          <p:cNvPr id="4" name="Picture 3">
            <a:extLst>
              <a:ext uri="{FF2B5EF4-FFF2-40B4-BE49-F238E27FC236}">
                <a16:creationId xmlns:a16="http://schemas.microsoft.com/office/drawing/2014/main" id="{1FEA2517-6B25-7045-B714-BB3A6F6C8B6A}"/>
              </a:ext>
            </a:extLst>
          </p:cNvPr>
          <p:cNvPicPr>
            <a:picLocks noChangeAspect="1"/>
          </p:cNvPicPr>
          <p:nvPr/>
        </p:nvPicPr>
        <p:blipFill>
          <a:blip r:embed="rId2"/>
          <a:stretch>
            <a:fillRect/>
          </a:stretch>
        </p:blipFill>
        <p:spPr>
          <a:xfrm>
            <a:off x="7799257" y="1502977"/>
            <a:ext cx="2166773" cy="3852043"/>
          </a:xfrm>
          <a:prstGeom prst="rect">
            <a:avLst/>
          </a:prstGeom>
        </p:spPr>
      </p:pic>
    </p:spTree>
    <p:extLst>
      <p:ext uri="{BB962C8B-B14F-4D97-AF65-F5344CB8AC3E}">
        <p14:creationId xmlns:p14="http://schemas.microsoft.com/office/powerpoint/2010/main" val="2990424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45B6-7640-0541-8508-FCCEEEBCAAA1}"/>
              </a:ext>
            </a:extLst>
          </p:cNvPr>
          <p:cNvSpPr>
            <a:spLocks noGrp="1"/>
          </p:cNvSpPr>
          <p:nvPr>
            <p:ph type="ctrTitle"/>
          </p:nvPr>
        </p:nvSpPr>
        <p:spPr>
          <a:xfrm>
            <a:off x="7874517" y="827517"/>
            <a:ext cx="4087306" cy="2889114"/>
          </a:xfrm>
        </p:spPr>
        <p:txBody>
          <a:bodyPr anchor="b">
            <a:normAutofit/>
          </a:bodyPr>
          <a:lstStyle/>
          <a:p>
            <a:pPr algn="l"/>
            <a:r>
              <a:rPr lang="en-US" sz="5400" dirty="0"/>
              <a:t>trolls</a:t>
            </a:r>
          </a:p>
        </p:txBody>
      </p:sp>
      <p:sp>
        <p:nvSpPr>
          <p:cNvPr id="3" name="Subtitle 2">
            <a:extLst>
              <a:ext uri="{FF2B5EF4-FFF2-40B4-BE49-F238E27FC236}">
                <a16:creationId xmlns:a16="http://schemas.microsoft.com/office/drawing/2014/main" id="{0BCFDFF7-B30C-8A4D-83AE-472E81706289}"/>
              </a:ext>
            </a:extLst>
          </p:cNvPr>
          <p:cNvSpPr>
            <a:spLocks noGrp="1"/>
          </p:cNvSpPr>
          <p:nvPr>
            <p:ph type="subTitle" idx="1"/>
          </p:nvPr>
        </p:nvSpPr>
        <p:spPr>
          <a:xfrm>
            <a:off x="6193647" y="5501209"/>
            <a:ext cx="727918" cy="327734"/>
          </a:xfrm>
        </p:spPr>
        <p:txBody>
          <a:bodyPr anchor="t">
            <a:normAutofit fontScale="92500" lnSpcReduction="20000"/>
          </a:bodyPr>
          <a:lstStyle/>
          <a:p>
            <a:pPr algn="l"/>
            <a:r>
              <a:rPr lang="en-US" sz="2000" dirty="0"/>
              <a:t>you</a:t>
            </a:r>
          </a:p>
        </p:txBody>
      </p:sp>
      <p:sp>
        <p:nvSpPr>
          <p:cNvPr id="13"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1E23D186-6138-4E41-9AAC-F0812EF38668}"/>
              </a:ext>
            </a:extLst>
          </p:cNvPr>
          <p:cNvPicPr>
            <a:picLocks noChangeAspect="1"/>
          </p:cNvPicPr>
          <p:nvPr/>
        </p:nvPicPr>
        <p:blipFill rotWithShape="1">
          <a:blip r:embed="rId2"/>
          <a:srcRect l="1588" r="2588"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cxnSp>
        <p:nvCxnSpPr>
          <p:cNvPr id="8" name="Straight Arrow Connector 7">
            <a:extLst>
              <a:ext uri="{FF2B5EF4-FFF2-40B4-BE49-F238E27FC236}">
                <a16:creationId xmlns:a16="http://schemas.microsoft.com/office/drawing/2014/main" id="{E967D895-1BA9-634C-A310-5DD1EBEE4FC3}"/>
              </a:ext>
            </a:extLst>
          </p:cNvPr>
          <p:cNvCxnSpPr/>
          <p:nvPr/>
        </p:nvCxnSpPr>
        <p:spPr>
          <a:xfrm flipH="1" flipV="1">
            <a:off x="4235669" y="5223641"/>
            <a:ext cx="1860331" cy="4414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8126445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4A61F-26C4-0244-B506-2C34BB5028AD}"/>
              </a:ext>
            </a:extLst>
          </p:cNvPr>
          <p:cNvSpPr>
            <a:spLocks noGrp="1"/>
          </p:cNvSpPr>
          <p:nvPr>
            <p:ph type="ctrTitle"/>
          </p:nvPr>
        </p:nvSpPr>
        <p:spPr>
          <a:xfrm>
            <a:off x="2197101" y="735283"/>
            <a:ext cx="4978399" cy="3165045"/>
          </a:xfrm>
        </p:spPr>
        <p:txBody>
          <a:bodyPr anchor="b">
            <a:normAutofit/>
          </a:bodyPr>
          <a:lstStyle/>
          <a:p>
            <a:pPr algn="l"/>
            <a:r>
              <a:rPr lang="en-US" sz="5200" b="0" i="0">
                <a:effectLst/>
                <a:latin typeface="Montserrat"/>
              </a:rPr>
              <a:t>Toxicity</a:t>
            </a:r>
            <a:br>
              <a:rPr lang="en-US" sz="5200" b="0" i="0">
                <a:effectLst/>
                <a:latin typeface="Montserrat"/>
              </a:rPr>
            </a:br>
            <a:endParaRPr lang="en-US" sz="5200"/>
          </a:p>
        </p:txBody>
      </p:sp>
      <p:sp>
        <p:nvSpPr>
          <p:cNvPr id="3" name="Subtitle 2">
            <a:extLst>
              <a:ext uri="{FF2B5EF4-FFF2-40B4-BE49-F238E27FC236}">
                <a16:creationId xmlns:a16="http://schemas.microsoft.com/office/drawing/2014/main" id="{072BFDB7-22FA-7043-A03E-ACBDB2DF923D}"/>
              </a:ext>
            </a:extLst>
          </p:cNvPr>
          <p:cNvSpPr>
            <a:spLocks noGrp="1"/>
          </p:cNvSpPr>
          <p:nvPr>
            <p:ph type="subTitle" idx="1"/>
          </p:nvPr>
        </p:nvSpPr>
        <p:spPr>
          <a:xfrm>
            <a:off x="2197101" y="4078423"/>
            <a:ext cx="4978399" cy="2058657"/>
          </a:xfrm>
        </p:spPr>
        <p:txBody>
          <a:bodyPr>
            <a:normAutofit/>
          </a:bodyPr>
          <a:lstStyle/>
          <a:p>
            <a:pPr algn="l"/>
            <a:r>
              <a:rPr lang="en-US" sz="2200"/>
              <a:t>some people are rough around the edges</a:t>
            </a:r>
          </a:p>
          <a:p>
            <a:pPr algn="l"/>
            <a:r>
              <a:rPr lang="en-US" sz="2200"/>
              <a:t>some are inexperienced</a:t>
            </a:r>
          </a:p>
          <a:p>
            <a:pPr algn="l"/>
            <a:r>
              <a:rPr lang="en-US" sz="2200"/>
              <a:t>some want to help but don't know how</a:t>
            </a:r>
          </a:p>
          <a:p>
            <a:pPr algn="l"/>
            <a:r>
              <a:rPr lang="en-US" sz="2200"/>
              <a:t>empathy and kindness take time</a:t>
            </a:r>
          </a:p>
        </p:txBody>
      </p:sp>
      <p:pic>
        <p:nvPicPr>
          <p:cNvPr id="7" name="Graphic 6" descr="Radioactive Sign">
            <a:extLst>
              <a:ext uri="{FF2B5EF4-FFF2-40B4-BE49-F238E27FC236}">
                <a16:creationId xmlns:a16="http://schemas.microsoft.com/office/drawing/2014/main" id="{091FA4A6-F26F-404F-A590-7F4E5CB823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Radioactive Sign">
            <a:extLst>
              <a:ext uri="{FF2B5EF4-FFF2-40B4-BE49-F238E27FC236}">
                <a16:creationId xmlns:a16="http://schemas.microsoft.com/office/drawing/2014/main" id="{C854908E-6645-4923-974A-81268F019C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62791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44212-5E78-7448-B62A-1284EF061682}"/>
              </a:ext>
            </a:extLst>
          </p:cNvPr>
          <p:cNvSpPr>
            <a:spLocks noGrp="1"/>
          </p:cNvSpPr>
          <p:nvPr>
            <p:ph type="ctrTitle"/>
          </p:nvPr>
        </p:nvSpPr>
        <p:spPr>
          <a:xfrm>
            <a:off x="9267909" y="2023110"/>
            <a:ext cx="2469624" cy="2846070"/>
          </a:xfrm>
        </p:spPr>
        <p:txBody>
          <a:bodyPr anchor="ctr">
            <a:normAutofit/>
          </a:bodyPr>
          <a:lstStyle/>
          <a:p>
            <a:pPr algn="l"/>
            <a:r>
              <a:rPr lang="en-US" sz="3700" b="0" i="0">
                <a:effectLst/>
                <a:latin typeface="Montserrat"/>
              </a:rPr>
              <a:t>Protect yourself!</a:t>
            </a:r>
            <a:br>
              <a:rPr lang="en-US" sz="3700" b="0" i="0">
                <a:effectLst/>
                <a:latin typeface="Montserrat"/>
              </a:rPr>
            </a:br>
            <a:endParaRPr lang="en-US" sz="3700"/>
          </a:p>
        </p:txBody>
      </p:sp>
      <p:sp>
        <p:nvSpPr>
          <p:cNvPr id="3" name="Subtitle 2">
            <a:extLst>
              <a:ext uri="{FF2B5EF4-FFF2-40B4-BE49-F238E27FC236}">
                <a16:creationId xmlns:a16="http://schemas.microsoft.com/office/drawing/2014/main" id="{1AF045D9-E30D-B548-AA85-662862241679}"/>
              </a:ext>
            </a:extLst>
          </p:cNvPr>
          <p:cNvSpPr>
            <a:spLocks noGrp="1"/>
          </p:cNvSpPr>
          <p:nvPr>
            <p:ph type="subTitle" idx="1"/>
          </p:nvPr>
        </p:nvSpPr>
        <p:spPr>
          <a:xfrm>
            <a:off x="9430575" y="4674963"/>
            <a:ext cx="2367248" cy="1395468"/>
          </a:xfrm>
        </p:spPr>
        <p:txBody>
          <a:bodyPr>
            <a:normAutofit/>
          </a:bodyPr>
          <a:lstStyle/>
          <a:p>
            <a:pPr algn="l"/>
            <a:r>
              <a:rPr lang="en-US" sz="1600" dirty="0"/>
              <a:t>Publish and refer to – and enforce -  a Code of Conduct, consider an Accountability Ladder</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B1A47E-1F15-D3AB-D35A-68EE787640BF}"/>
              </a:ext>
            </a:extLst>
          </p:cNvPr>
          <p:cNvPicPr>
            <a:picLocks noChangeAspect="1"/>
          </p:cNvPicPr>
          <p:nvPr/>
        </p:nvPicPr>
        <p:blipFill>
          <a:blip r:embed="rId2"/>
          <a:stretch>
            <a:fillRect/>
          </a:stretch>
        </p:blipFill>
        <p:spPr>
          <a:xfrm>
            <a:off x="1217000" y="17145"/>
            <a:ext cx="6149424" cy="6858000"/>
          </a:xfrm>
          <a:prstGeom prst="rect">
            <a:avLst/>
          </a:prstGeom>
        </p:spPr>
      </p:pic>
    </p:spTree>
    <p:extLst>
      <p:ext uri="{BB962C8B-B14F-4D97-AF65-F5344CB8AC3E}">
        <p14:creationId xmlns:p14="http://schemas.microsoft.com/office/powerpoint/2010/main" val="834629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BF286-36D4-5846-B7EF-CCD32FA64683}"/>
              </a:ext>
            </a:extLst>
          </p:cNvPr>
          <p:cNvSpPr>
            <a:spLocks noGrp="1"/>
          </p:cNvSpPr>
          <p:nvPr>
            <p:ph type="ctrTitle"/>
          </p:nvPr>
        </p:nvSpPr>
        <p:spPr>
          <a:xfrm>
            <a:off x="9267909" y="2023110"/>
            <a:ext cx="2469624" cy="2846070"/>
          </a:xfrm>
        </p:spPr>
        <p:txBody>
          <a:bodyPr anchor="ctr">
            <a:normAutofit/>
          </a:bodyPr>
          <a:lstStyle/>
          <a:p>
            <a:pPr algn="l"/>
            <a:r>
              <a:rPr lang="en-US" sz="2900"/>
              <a:t>Recommended reading</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02C01B-A147-6F43-855C-04A89D80E7C4}"/>
              </a:ext>
            </a:extLst>
          </p:cNvPr>
          <p:cNvPicPr>
            <a:picLocks noChangeAspect="1"/>
          </p:cNvPicPr>
          <p:nvPr/>
        </p:nvPicPr>
        <p:blipFill>
          <a:blip r:embed="rId2"/>
          <a:stretch>
            <a:fillRect/>
          </a:stretch>
        </p:blipFill>
        <p:spPr>
          <a:xfrm>
            <a:off x="2883542" y="858525"/>
            <a:ext cx="2931695"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601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6FE6-2F5F-9C43-AE55-36A19FCE2E12}"/>
              </a:ext>
            </a:extLst>
          </p:cNvPr>
          <p:cNvSpPr>
            <a:spLocks noGrp="1"/>
          </p:cNvSpPr>
          <p:nvPr>
            <p:ph type="ctrTitle"/>
          </p:nvPr>
        </p:nvSpPr>
        <p:spPr>
          <a:xfrm>
            <a:off x="7677664" y="3429000"/>
            <a:ext cx="3319849" cy="877974"/>
          </a:xfrm>
        </p:spPr>
        <p:txBody>
          <a:bodyPr>
            <a:normAutofit fontScale="90000"/>
          </a:bodyPr>
          <a:lstStyle/>
          <a:p>
            <a:r>
              <a:rPr lang="en-US" dirty="0"/>
              <a:t>It will be ok!</a:t>
            </a:r>
          </a:p>
        </p:txBody>
      </p:sp>
      <p:pic>
        <p:nvPicPr>
          <p:cNvPr id="4" name="Picture 3">
            <a:extLst>
              <a:ext uri="{FF2B5EF4-FFF2-40B4-BE49-F238E27FC236}">
                <a16:creationId xmlns:a16="http://schemas.microsoft.com/office/drawing/2014/main" id="{E438CD9D-1EED-F642-91C0-48E0C5F0F63A}"/>
              </a:ext>
            </a:extLst>
          </p:cNvPr>
          <p:cNvPicPr>
            <a:picLocks noChangeAspect="1"/>
          </p:cNvPicPr>
          <p:nvPr/>
        </p:nvPicPr>
        <p:blipFill>
          <a:blip r:embed="rId2"/>
          <a:stretch>
            <a:fillRect/>
          </a:stretch>
        </p:blipFill>
        <p:spPr>
          <a:xfrm>
            <a:off x="499075" y="863600"/>
            <a:ext cx="6350000" cy="5130800"/>
          </a:xfrm>
          <a:prstGeom prst="rect">
            <a:avLst/>
          </a:prstGeom>
        </p:spPr>
      </p:pic>
    </p:spTree>
    <p:extLst>
      <p:ext uri="{BB962C8B-B14F-4D97-AF65-F5344CB8AC3E}">
        <p14:creationId xmlns:p14="http://schemas.microsoft.com/office/powerpoint/2010/main" val="803836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Isosceles Triangle 13">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1CCF9F19-6961-E64C-98D9-B772601B2856}"/>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The rewards are real!</a:t>
            </a:r>
          </a:p>
        </p:txBody>
      </p:sp>
      <p:sp>
        <p:nvSpPr>
          <p:cNvPr id="24" name="Rectangle 23">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7806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7" name="Freeform: Shape 4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CF8C257-9A72-884D-8538-37A5A0D14C86}"/>
              </a:ext>
            </a:extLst>
          </p:cNvPr>
          <p:cNvSpPr>
            <a:spLocks noGrp="1"/>
          </p:cNvSpPr>
          <p:nvPr>
            <p:ph type="ctrTitle"/>
          </p:nvPr>
        </p:nvSpPr>
        <p:spPr>
          <a:xfrm>
            <a:off x="3204642" y="2353641"/>
            <a:ext cx="5782716" cy="2150719"/>
          </a:xfrm>
          <a:noFill/>
        </p:spPr>
        <p:txBody>
          <a:bodyPr anchor="ctr">
            <a:normAutofit/>
          </a:bodyPr>
          <a:lstStyle/>
          <a:p>
            <a:r>
              <a:rPr lang="en-US" sz="3600" b="1" i="0">
                <a:solidFill>
                  <a:srgbClr val="080808"/>
                </a:solidFill>
                <a:effectLst/>
                <a:latin typeface="inherit"/>
              </a:rPr>
              <a:t>And one bonus tip…try to improve</a:t>
            </a:r>
            <a:r>
              <a:rPr lang="en-US" sz="3600" b="0" i="0">
                <a:solidFill>
                  <a:srgbClr val="080808"/>
                </a:solidFill>
                <a:effectLst/>
                <a:latin typeface="Montserrat"/>
              </a:rPr>
              <a:t>.</a:t>
            </a:r>
            <a:endParaRPr lang="en-US" sz="3600">
              <a:solidFill>
                <a:srgbClr val="080808"/>
              </a:solidFill>
            </a:endParaRPr>
          </a:p>
        </p:txBody>
      </p:sp>
      <p:sp>
        <p:nvSpPr>
          <p:cNvPr id="51" name="Freeform: Shape 5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16803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7" name="Freeform: Shape 4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CF8C257-9A72-884D-8538-37A5A0D14C86}"/>
              </a:ext>
            </a:extLst>
          </p:cNvPr>
          <p:cNvSpPr>
            <a:spLocks noGrp="1"/>
          </p:cNvSpPr>
          <p:nvPr>
            <p:ph type="ctrTitle"/>
          </p:nvPr>
        </p:nvSpPr>
        <p:spPr>
          <a:xfrm>
            <a:off x="3204642" y="1080180"/>
            <a:ext cx="5782716" cy="2150719"/>
          </a:xfrm>
          <a:noFill/>
        </p:spPr>
        <p:txBody>
          <a:bodyPr anchor="ctr">
            <a:normAutofit/>
          </a:bodyPr>
          <a:lstStyle/>
          <a:p>
            <a:r>
              <a:rPr lang="en-US" sz="3600" b="1" i="0" dirty="0">
                <a:solidFill>
                  <a:srgbClr val="080808"/>
                </a:solidFill>
                <a:effectLst/>
                <a:latin typeface="inherit"/>
              </a:rPr>
              <a:t>Let’s try an activity! </a:t>
            </a:r>
            <a:endParaRPr lang="en-US" sz="3600" dirty="0">
              <a:solidFill>
                <a:srgbClr val="080808"/>
              </a:solidFill>
            </a:endParaRPr>
          </a:p>
        </p:txBody>
      </p:sp>
      <p:sp>
        <p:nvSpPr>
          <p:cNvPr id="51" name="Freeform: Shape 5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B05992A-9542-0C1D-B856-5110AD863D83}"/>
              </a:ext>
            </a:extLst>
          </p:cNvPr>
          <p:cNvPicPr>
            <a:picLocks noChangeAspect="1"/>
          </p:cNvPicPr>
          <p:nvPr/>
        </p:nvPicPr>
        <p:blipFill>
          <a:blip r:embed="rId2"/>
          <a:stretch>
            <a:fillRect/>
          </a:stretch>
        </p:blipFill>
        <p:spPr>
          <a:xfrm>
            <a:off x="4798218" y="2623495"/>
            <a:ext cx="2595563" cy="2569607"/>
          </a:xfrm>
          <a:prstGeom prst="rect">
            <a:avLst/>
          </a:prstGeom>
        </p:spPr>
      </p:pic>
    </p:spTree>
    <p:extLst>
      <p:ext uri="{BB962C8B-B14F-4D97-AF65-F5344CB8AC3E}">
        <p14:creationId xmlns:p14="http://schemas.microsoft.com/office/powerpoint/2010/main" val="3574894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140501-B149-9948-919F-88E887B0BC93}"/>
              </a:ext>
            </a:extLst>
          </p:cNvPr>
          <p:cNvSpPr>
            <a:spLocks noGrp="1"/>
          </p:cNvSpPr>
          <p:nvPr>
            <p:ph type="ctrTitle"/>
          </p:nvPr>
        </p:nvSpPr>
        <p:spPr>
          <a:xfrm>
            <a:off x="1094095" y="851517"/>
            <a:ext cx="5238466" cy="2991416"/>
          </a:xfrm>
        </p:spPr>
        <p:txBody>
          <a:bodyPr anchor="b">
            <a:normAutofit fontScale="90000"/>
          </a:bodyPr>
          <a:lstStyle/>
          <a:p>
            <a:pPr algn="l"/>
            <a:r>
              <a:rPr lang="en-US" sz="5600" b="0" i="0" dirty="0">
                <a:effectLst/>
                <a:latin typeface="Montserrat"/>
              </a:rPr>
              <a:t>Everything I know, right here!</a:t>
            </a:r>
            <a:br>
              <a:rPr lang="en-US" sz="5600" b="0" i="0" dirty="0">
                <a:effectLst/>
                <a:latin typeface="Montserrat"/>
              </a:rPr>
            </a:br>
            <a:endParaRPr lang="en-US" sz="5600" dirty="0"/>
          </a:p>
        </p:txBody>
      </p:sp>
      <p:sp>
        <p:nvSpPr>
          <p:cNvPr id="3" name="Subtitle 2">
            <a:extLst>
              <a:ext uri="{FF2B5EF4-FFF2-40B4-BE49-F238E27FC236}">
                <a16:creationId xmlns:a16="http://schemas.microsoft.com/office/drawing/2014/main" id="{CC22E197-583C-D940-9723-400F8B012E37}"/>
              </a:ext>
            </a:extLst>
          </p:cNvPr>
          <p:cNvSpPr>
            <a:spLocks noGrp="1"/>
          </p:cNvSpPr>
          <p:nvPr>
            <p:ph type="subTitle" idx="1"/>
          </p:nvPr>
        </p:nvSpPr>
        <p:spPr>
          <a:xfrm>
            <a:off x="1094096" y="3842932"/>
            <a:ext cx="4167115" cy="2163551"/>
          </a:xfrm>
        </p:spPr>
        <p:txBody>
          <a:bodyPr anchor="t">
            <a:normAutofit lnSpcReduction="10000"/>
          </a:bodyPr>
          <a:lstStyle/>
          <a:p>
            <a:pPr algn="l"/>
            <a:r>
              <a:rPr lang="en-US" dirty="0"/>
              <a:t>1. Strategies on how to build back better</a:t>
            </a:r>
          </a:p>
          <a:p>
            <a:pPr algn="l"/>
            <a:r>
              <a:rPr lang="en-US" dirty="0"/>
              <a:t>2. Tips on managing a healthy community</a:t>
            </a:r>
          </a:p>
          <a:p>
            <a:pPr algn="l"/>
            <a:r>
              <a:rPr lang="en-US" dirty="0"/>
              <a:t>3. Demo: a platform-agnostic icebreaker</a:t>
            </a:r>
          </a:p>
          <a:p>
            <a:pPr algn="l"/>
            <a:endParaRPr lang="en-US" dirty="0"/>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2D47097-D637-B840-A86D-F21246DA8955}"/>
              </a:ext>
            </a:extLst>
          </p:cNvPr>
          <p:cNvPicPr>
            <a:picLocks noChangeAspect="1"/>
          </p:cNvPicPr>
          <p:nvPr/>
        </p:nvPicPr>
        <p:blipFill>
          <a:blip r:embed="rId2"/>
          <a:stretch>
            <a:fillRect/>
          </a:stretch>
        </p:blipFill>
        <p:spPr>
          <a:xfrm>
            <a:off x="7531503" y="2716470"/>
            <a:ext cx="3217333" cy="2043006"/>
          </a:xfrm>
          <a:prstGeom prst="rect">
            <a:avLst/>
          </a:prstGeom>
        </p:spPr>
      </p:pic>
    </p:spTree>
    <p:extLst>
      <p:ext uri="{BB962C8B-B14F-4D97-AF65-F5344CB8AC3E}">
        <p14:creationId xmlns:p14="http://schemas.microsoft.com/office/powerpoint/2010/main" val="1477915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13">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568D485-49FD-D940-9B88-11C06591E6EC}"/>
              </a:ext>
            </a:extLst>
          </p:cNvPr>
          <p:cNvSpPr>
            <a:spLocks noGrp="1"/>
          </p:cNvSpPr>
          <p:nvPr>
            <p:ph type="ctrTitle"/>
          </p:nvPr>
        </p:nvSpPr>
        <p:spPr>
          <a:xfrm>
            <a:off x="3204642" y="2353641"/>
            <a:ext cx="5782716" cy="2150719"/>
          </a:xfrm>
          <a:noFill/>
        </p:spPr>
        <p:txBody>
          <a:bodyPr anchor="ctr">
            <a:normAutofit fontScale="90000"/>
          </a:bodyPr>
          <a:lstStyle/>
          <a:p>
            <a:r>
              <a:rPr lang="en-US" sz="3600" b="1" i="0" dirty="0">
                <a:solidFill>
                  <a:srgbClr val="080808"/>
                </a:solidFill>
                <a:effectLst/>
                <a:latin typeface="inherit"/>
              </a:rPr>
              <a:t>How are YOU building your tribe?</a:t>
            </a:r>
            <a:br>
              <a:rPr lang="en-US" sz="3600" b="1" i="0" dirty="0">
                <a:solidFill>
                  <a:srgbClr val="080808"/>
                </a:solidFill>
                <a:effectLst/>
                <a:latin typeface="inherit"/>
              </a:rPr>
            </a:br>
            <a:br>
              <a:rPr lang="en-US" sz="3600" b="1" i="0" dirty="0">
                <a:solidFill>
                  <a:srgbClr val="080808"/>
                </a:solidFill>
                <a:effectLst/>
                <a:latin typeface="inherit"/>
              </a:rPr>
            </a:br>
            <a:r>
              <a:rPr lang="en-US" sz="3600" b="1" i="0" dirty="0">
                <a:solidFill>
                  <a:srgbClr val="080808"/>
                </a:solidFill>
                <a:effectLst/>
                <a:latin typeface="inherit"/>
              </a:rPr>
              <a:t>Reach out and let’s chat!</a:t>
            </a:r>
            <a:br>
              <a:rPr lang="en-US" sz="3600" b="1" i="0" dirty="0">
                <a:solidFill>
                  <a:srgbClr val="080808"/>
                </a:solidFill>
                <a:effectLst/>
                <a:latin typeface="inherit"/>
              </a:rPr>
            </a:br>
            <a:r>
              <a:rPr lang="en-US" sz="3600" b="1" dirty="0">
                <a:solidFill>
                  <a:srgbClr val="080808"/>
                </a:solidFill>
                <a:latin typeface="inherit"/>
              </a:rPr>
              <a:t>@</a:t>
            </a:r>
            <a:r>
              <a:rPr lang="en-US" sz="3600" b="1" dirty="0" err="1">
                <a:solidFill>
                  <a:srgbClr val="080808"/>
                </a:solidFill>
                <a:latin typeface="inherit"/>
              </a:rPr>
              <a:t>jenlooper</a:t>
            </a:r>
            <a:endParaRPr lang="en-US" sz="3600" dirty="0">
              <a:solidFill>
                <a:srgbClr val="080808"/>
              </a:solidFill>
            </a:endParaRPr>
          </a:p>
        </p:txBody>
      </p:sp>
      <p:sp>
        <p:nvSpPr>
          <p:cNvPr id="26" name="Isosceles Triangle 25">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141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FA9ECE-B997-2847-B6F3-8BB9364684FC}"/>
              </a:ext>
            </a:extLst>
          </p:cNvPr>
          <p:cNvSpPr>
            <a:spLocks noGrp="1"/>
          </p:cNvSpPr>
          <p:nvPr>
            <p:ph type="ctrTitle"/>
          </p:nvPr>
        </p:nvSpPr>
        <p:spPr>
          <a:xfrm>
            <a:off x="511534" y="2381731"/>
            <a:ext cx="3554226" cy="2663688"/>
          </a:xfrm>
          <a:prstGeom prst="ellipse">
            <a:avLst/>
          </a:prstGeom>
        </p:spPr>
        <p:txBody>
          <a:bodyPr vert="horz" lIns="91440" tIns="45720" rIns="91440" bIns="45720" rtlCol="0" anchor="b">
            <a:normAutofit fontScale="90000"/>
          </a:bodyPr>
          <a:lstStyle/>
          <a:p>
            <a:pPr algn="l"/>
            <a:r>
              <a:rPr lang="en-US" sz="3100" kern="1200" dirty="0">
                <a:solidFill>
                  <a:schemeClr val="bg1"/>
                </a:solidFill>
                <a:latin typeface="+mj-lt"/>
                <a:ea typeface="+mj-ea"/>
                <a:cs typeface="+mj-cs"/>
              </a:rPr>
              <a:t>Microsoft Student Ambassador Community word association</a:t>
            </a:r>
          </a:p>
        </p:txBody>
      </p:sp>
      <p:grpSp>
        <p:nvGrpSpPr>
          <p:cNvPr id="86" name="Group 85">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8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descr="Timeline&#10;&#10;Description automatically generated">
            <a:extLst>
              <a:ext uri="{FF2B5EF4-FFF2-40B4-BE49-F238E27FC236}">
                <a16:creationId xmlns:a16="http://schemas.microsoft.com/office/drawing/2014/main" id="{FF757D32-64C2-344C-9C8D-5C3D44554ADB}"/>
              </a:ext>
            </a:extLst>
          </p:cNvPr>
          <p:cNvPicPr>
            <a:picLocks noChangeAspect="1"/>
          </p:cNvPicPr>
          <p:nvPr/>
        </p:nvPicPr>
        <p:blipFill>
          <a:blip r:embed="rId2"/>
          <a:stretch>
            <a:fillRect/>
          </a:stretch>
        </p:blipFill>
        <p:spPr>
          <a:xfrm>
            <a:off x="5048615" y="1705192"/>
            <a:ext cx="6472362" cy="3818692"/>
          </a:xfrm>
          <a:prstGeom prst="rect">
            <a:avLst/>
          </a:prstGeom>
        </p:spPr>
      </p:pic>
    </p:spTree>
    <p:extLst>
      <p:ext uri="{BB962C8B-B14F-4D97-AF65-F5344CB8AC3E}">
        <p14:creationId xmlns:p14="http://schemas.microsoft.com/office/powerpoint/2010/main" val="214181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C885-D03F-6831-2BC3-89A313FA23B3}"/>
              </a:ext>
            </a:extLst>
          </p:cNvPr>
          <p:cNvSpPr>
            <a:spLocks noGrp="1"/>
          </p:cNvSpPr>
          <p:nvPr>
            <p:ph type="title"/>
          </p:nvPr>
        </p:nvSpPr>
        <p:spPr/>
        <p:txBody>
          <a:bodyPr/>
          <a:lstStyle/>
          <a:p>
            <a:r>
              <a:rPr lang="en-US" dirty="0"/>
              <a:t>But over the pandemic, engagement slid</a:t>
            </a:r>
          </a:p>
        </p:txBody>
      </p:sp>
      <p:pic>
        <p:nvPicPr>
          <p:cNvPr id="5" name="Content Placeholder 4">
            <a:extLst>
              <a:ext uri="{FF2B5EF4-FFF2-40B4-BE49-F238E27FC236}">
                <a16:creationId xmlns:a16="http://schemas.microsoft.com/office/drawing/2014/main" id="{89116FA7-3B06-B3D1-B01F-B533C5B6E08D}"/>
              </a:ext>
            </a:extLst>
          </p:cNvPr>
          <p:cNvPicPr>
            <a:picLocks noGrp="1" noChangeAspect="1"/>
          </p:cNvPicPr>
          <p:nvPr>
            <p:ph idx="1"/>
          </p:nvPr>
        </p:nvPicPr>
        <p:blipFill>
          <a:blip r:embed="rId2"/>
          <a:stretch>
            <a:fillRect/>
          </a:stretch>
        </p:blipFill>
        <p:spPr>
          <a:xfrm>
            <a:off x="855631" y="1825625"/>
            <a:ext cx="10483643" cy="4352544"/>
          </a:xfrm>
        </p:spPr>
      </p:pic>
      <p:sp>
        <p:nvSpPr>
          <p:cNvPr id="6" name="TextBox 5">
            <a:extLst>
              <a:ext uri="{FF2B5EF4-FFF2-40B4-BE49-F238E27FC236}">
                <a16:creationId xmlns:a16="http://schemas.microsoft.com/office/drawing/2014/main" id="{3AE06931-A880-D350-C275-69863E209396}"/>
              </a:ext>
            </a:extLst>
          </p:cNvPr>
          <p:cNvSpPr txBox="1"/>
          <p:nvPr/>
        </p:nvSpPr>
        <p:spPr>
          <a:xfrm>
            <a:off x="8001000" y="2117558"/>
            <a:ext cx="2340449" cy="369332"/>
          </a:xfrm>
          <a:prstGeom prst="rect">
            <a:avLst/>
          </a:prstGeom>
          <a:noFill/>
        </p:spPr>
        <p:txBody>
          <a:bodyPr wrap="none" rtlCol="0">
            <a:spAutoFit/>
          </a:bodyPr>
          <a:lstStyle/>
          <a:p>
            <a:r>
              <a:rPr lang="en-US" dirty="0"/>
              <a:t>Boston JavaScript Slack</a:t>
            </a:r>
          </a:p>
        </p:txBody>
      </p:sp>
    </p:spTree>
    <p:extLst>
      <p:ext uri="{BB962C8B-B14F-4D97-AF65-F5344CB8AC3E}">
        <p14:creationId xmlns:p14="http://schemas.microsoft.com/office/powerpoint/2010/main" val="3157194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236-5B30-7F73-214E-14944BBC762C}"/>
              </a:ext>
            </a:extLst>
          </p:cNvPr>
          <p:cNvSpPr>
            <a:spLocks noGrp="1"/>
          </p:cNvSpPr>
          <p:nvPr>
            <p:ph type="title"/>
          </p:nvPr>
        </p:nvSpPr>
        <p:spPr/>
        <p:txBody>
          <a:bodyPr/>
          <a:lstStyle/>
          <a:p>
            <a:r>
              <a:rPr lang="en-US" dirty="0"/>
              <a:t>The defunct tech community</a:t>
            </a:r>
          </a:p>
        </p:txBody>
      </p:sp>
      <p:sp>
        <p:nvSpPr>
          <p:cNvPr id="3" name="Content Placeholder 2">
            <a:extLst>
              <a:ext uri="{FF2B5EF4-FFF2-40B4-BE49-F238E27FC236}">
                <a16:creationId xmlns:a16="http://schemas.microsoft.com/office/drawing/2014/main" id="{703BE10B-DF95-8F99-15FB-210361B426DA}"/>
              </a:ext>
            </a:extLst>
          </p:cNvPr>
          <p:cNvSpPr>
            <a:spLocks noGrp="1"/>
          </p:cNvSpPr>
          <p:nvPr>
            <p:ph idx="1"/>
          </p:nvPr>
        </p:nvSpPr>
        <p:spPr/>
        <p:txBody>
          <a:bodyPr>
            <a:normAutofit lnSpcReduction="10000"/>
          </a:bodyPr>
          <a:lstStyle/>
          <a:p>
            <a:r>
              <a:rPr lang="en-US" dirty="0"/>
              <a:t>Why did communities ‘die’ or ‘go dormant’</a:t>
            </a:r>
          </a:p>
          <a:p>
            <a:pPr lvl="1"/>
            <a:r>
              <a:rPr lang="en-US" dirty="0"/>
              <a:t>Were they ‘too local’? (Boston JavaScript)</a:t>
            </a:r>
          </a:p>
          <a:p>
            <a:pPr lvl="1"/>
            <a:r>
              <a:rPr lang="en-US" dirty="0"/>
              <a:t>Were they too siloed for health? (Boston </a:t>
            </a:r>
            <a:r>
              <a:rPr lang="en-US" dirty="0" err="1"/>
              <a:t>Vue.js</a:t>
            </a:r>
            <a:r>
              <a:rPr lang="en-US" dirty="0"/>
              <a:t>)</a:t>
            </a:r>
          </a:p>
          <a:p>
            <a:r>
              <a:rPr lang="en-US" dirty="0"/>
              <a:t>Why did some continue to power through?</a:t>
            </a:r>
          </a:p>
          <a:p>
            <a:pPr lvl="1"/>
            <a:r>
              <a:rPr lang="en-US" dirty="0" err="1"/>
              <a:t>BAWSton</a:t>
            </a:r>
            <a:r>
              <a:rPr lang="en-US" dirty="0"/>
              <a:t> AWS Meetup’s strategy – monthly meetups, all online all the time and continuing to do so</a:t>
            </a:r>
          </a:p>
          <a:p>
            <a:pPr lvl="1"/>
            <a:r>
              <a:rPr lang="en-US" dirty="0"/>
              <a:t>Front-End Foxes pivot from in-person workshops to a new bootcamp model</a:t>
            </a:r>
          </a:p>
          <a:p>
            <a:r>
              <a:rPr lang="en-US" dirty="0"/>
              <a:t>How can we rebuild in a new paradigm?</a:t>
            </a:r>
          </a:p>
          <a:p>
            <a:pPr lvl="1"/>
            <a:r>
              <a:rPr lang="en-US" dirty="0"/>
              <a:t>Regroup</a:t>
            </a:r>
          </a:p>
          <a:p>
            <a:pPr lvl="1"/>
            <a:r>
              <a:rPr lang="en-US" dirty="0"/>
              <a:t>Rebuild</a:t>
            </a:r>
          </a:p>
          <a:p>
            <a:pPr lvl="1"/>
            <a:r>
              <a:rPr lang="en-US" dirty="0"/>
              <a:t>Respect</a:t>
            </a:r>
          </a:p>
        </p:txBody>
      </p:sp>
    </p:spTree>
    <p:extLst>
      <p:ext uri="{BB962C8B-B14F-4D97-AF65-F5344CB8AC3E}">
        <p14:creationId xmlns:p14="http://schemas.microsoft.com/office/powerpoint/2010/main" val="217013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CE37-FD6F-2653-DACE-3CA09A48A240}"/>
              </a:ext>
            </a:extLst>
          </p:cNvPr>
          <p:cNvSpPr>
            <a:spLocks noGrp="1"/>
          </p:cNvSpPr>
          <p:nvPr>
            <p:ph type="title"/>
          </p:nvPr>
        </p:nvSpPr>
        <p:spPr/>
        <p:txBody>
          <a:bodyPr/>
          <a:lstStyle/>
          <a:p>
            <a:r>
              <a:rPr lang="en-US" dirty="0"/>
              <a:t>Constant engagement – the story of FEF</a:t>
            </a:r>
          </a:p>
        </p:txBody>
      </p:sp>
      <p:pic>
        <p:nvPicPr>
          <p:cNvPr id="5" name="Picture 4">
            <a:extLst>
              <a:ext uri="{FF2B5EF4-FFF2-40B4-BE49-F238E27FC236}">
                <a16:creationId xmlns:a16="http://schemas.microsoft.com/office/drawing/2014/main" id="{C984B557-9CFE-634D-21DB-C5C91D2A2226}"/>
              </a:ext>
            </a:extLst>
          </p:cNvPr>
          <p:cNvPicPr>
            <a:picLocks noChangeAspect="1"/>
          </p:cNvPicPr>
          <p:nvPr/>
        </p:nvPicPr>
        <p:blipFill>
          <a:blip r:embed="rId2"/>
          <a:stretch>
            <a:fillRect/>
          </a:stretch>
        </p:blipFill>
        <p:spPr>
          <a:xfrm>
            <a:off x="1161318" y="1809605"/>
            <a:ext cx="10192482" cy="4325381"/>
          </a:xfrm>
          <a:prstGeom prst="rect">
            <a:avLst/>
          </a:prstGeom>
        </p:spPr>
      </p:pic>
      <p:sp>
        <p:nvSpPr>
          <p:cNvPr id="6" name="TextBox 5">
            <a:extLst>
              <a:ext uri="{FF2B5EF4-FFF2-40B4-BE49-F238E27FC236}">
                <a16:creationId xmlns:a16="http://schemas.microsoft.com/office/drawing/2014/main" id="{19AE4D03-B396-EB5F-C0F9-6BB9965C1F40}"/>
              </a:ext>
            </a:extLst>
          </p:cNvPr>
          <p:cNvSpPr txBox="1"/>
          <p:nvPr/>
        </p:nvSpPr>
        <p:spPr>
          <a:xfrm>
            <a:off x="8006316" y="1809605"/>
            <a:ext cx="2200218" cy="369332"/>
          </a:xfrm>
          <a:prstGeom prst="rect">
            <a:avLst/>
          </a:prstGeom>
          <a:noFill/>
        </p:spPr>
        <p:txBody>
          <a:bodyPr wrap="none" rtlCol="0">
            <a:spAutoFit/>
          </a:bodyPr>
          <a:lstStyle/>
          <a:p>
            <a:r>
              <a:rPr lang="en-US" dirty="0"/>
              <a:t>Front-End Foxes Slack</a:t>
            </a:r>
          </a:p>
        </p:txBody>
      </p:sp>
    </p:spTree>
    <p:extLst>
      <p:ext uri="{BB962C8B-B14F-4D97-AF65-F5344CB8AC3E}">
        <p14:creationId xmlns:p14="http://schemas.microsoft.com/office/powerpoint/2010/main" val="368827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236-5B30-7F73-214E-14944BBC762C}"/>
              </a:ext>
            </a:extLst>
          </p:cNvPr>
          <p:cNvSpPr>
            <a:spLocks noGrp="1"/>
          </p:cNvSpPr>
          <p:nvPr>
            <p:ph type="title"/>
          </p:nvPr>
        </p:nvSpPr>
        <p:spPr/>
        <p:txBody>
          <a:bodyPr/>
          <a:lstStyle/>
          <a:p>
            <a:r>
              <a:rPr lang="en-US" dirty="0"/>
              <a:t>The future-proof tech community</a:t>
            </a:r>
          </a:p>
        </p:txBody>
      </p:sp>
      <p:sp>
        <p:nvSpPr>
          <p:cNvPr id="3" name="Content Placeholder 2">
            <a:extLst>
              <a:ext uri="{FF2B5EF4-FFF2-40B4-BE49-F238E27FC236}">
                <a16:creationId xmlns:a16="http://schemas.microsoft.com/office/drawing/2014/main" id="{703BE10B-DF95-8F99-15FB-210361B426DA}"/>
              </a:ext>
            </a:extLst>
          </p:cNvPr>
          <p:cNvSpPr>
            <a:spLocks noGrp="1"/>
          </p:cNvSpPr>
          <p:nvPr>
            <p:ph idx="1"/>
          </p:nvPr>
        </p:nvSpPr>
        <p:spPr>
          <a:xfrm>
            <a:off x="838200" y="2141537"/>
            <a:ext cx="10515600" cy="4351338"/>
          </a:xfrm>
        </p:spPr>
        <p:txBody>
          <a:bodyPr>
            <a:normAutofit/>
          </a:bodyPr>
          <a:lstStyle/>
          <a:p>
            <a:r>
              <a:rPr lang="en-US" dirty="0"/>
              <a:t>Think locally -&gt; act globally</a:t>
            </a:r>
          </a:p>
          <a:p>
            <a:r>
              <a:rPr lang="en-US" dirty="0"/>
              <a:t>If you have to retool your raison d’être</a:t>
            </a:r>
            <a:r>
              <a:rPr lang="en-US" i="1" dirty="0"/>
              <a:t>,</a:t>
            </a:r>
            <a:r>
              <a:rPr lang="en-US" dirty="0"/>
              <a:t> do it</a:t>
            </a:r>
          </a:p>
          <a:p>
            <a:r>
              <a:rPr lang="en-US" dirty="0"/>
              <a:t>We successfully moved from an in-person to an online model. Now we should move to a hybrid model</a:t>
            </a:r>
          </a:p>
          <a:p>
            <a:r>
              <a:rPr lang="en-US" dirty="0"/>
              <a:t>What does a hybrid community look like?</a:t>
            </a:r>
          </a:p>
        </p:txBody>
      </p:sp>
    </p:spTree>
    <p:extLst>
      <p:ext uri="{BB962C8B-B14F-4D97-AF65-F5344CB8AC3E}">
        <p14:creationId xmlns:p14="http://schemas.microsoft.com/office/powerpoint/2010/main" val="3357051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4433</TotalTime>
  <Words>930</Words>
  <Application>Microsoft Macintosh PowerPoint</Application>
  <PresentationFormat>Widescreen</PresentationFormat>
  <Paragraphs>120</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inherit</vt:lpstr>
      <vt:lpstr>Montserrat</vt:lpstr>
      <vt:lpstr>Segoe UI</vt:lpstr>
      <vt:lpstr>Office Theme</vt:lpstr>
      <vt:lpstr>RE-Building a Tech Community …post-pandemic</vt:lpstr>
      <vt:lpstr>Communities I’ve managed</vt:lpstr>
      <vt:lpstr>PowerPoint Presentation</vt:lpstr>
      <vt:lpstr>Everything I know, right here! </vt:lpstr>
      <vt:lpstr>Microsoft Student Ambassador Community word association</vt:lpstr>
      <vt:lpstr>But over the pandemic, engagement slid</vt:lpstr>
      <vt:lpstr>The defunct tech community</vt:lpstr>
      <vt:lpstr>Constant engagement – the story of FEF</vt:lpstr>
      <vt:lpstr>The future-proof tech community</vt:lpstr>
      <vt:lpstr>Hybrid best practices</vt:lpstr>
      <vt:lpstr>Houston, we have a serious problem</vt:lpstr>
      <vt:lpstr>Remember Foucault!</vt:lpstr>
      <vt:lpstr>Hybrid Power Structure 1: Hub and Satellite</vt:lpstr>
      <vt:lpstr>Hybrid Power Structure 2: Hub and Spoke</vt:lpstr>
      <vt:lpstr>Hybrid Power Structure 3: Dumbbell or Constellation</vt:lpstr>
      <vt:lpstr>Mechanisms to upend power structures:CHARMS</vt:lpstr>
      <vt:lpstr>Tip 1: Find a platform to grow your community </vt:lpstr>
      <vt:lpstr>Tip 2: Set the atmosphere </vt:lpstr>
      <vt:lpstr>Tip 3: Get people the tools they need </vt:lpstr>
      <vt:lpstr>Tip 4: Cultivate your helpers </vt:lpstr>
      <vt:lpstr>appreciation is key </vt:lpstr>
      <vt:lpstr>Grow the next generation of helpers </vt:lpstr>
      <vt:lpstr>Behavioral role models </vt:lpstr>
      <vt:lpstr>Tip 5: Spin up contests and activities </vt:lpstr>
      <vt:lpstr>Tip 6: Amplify blogs &amp; great contributions  RT, repost</vt:lpstr>
      <vt:lpstr>Tip 7: Feature a community member </vt:lpstr>
      <vt:lpstr>Tip 8: Send swag, stickers, and badges</vt:lpstr>
      <vt:lpstr>Tip 9: Build careers </vt:lpstr>
      <vt:lpstr>Tip 10: Model acts of love and joy</vt:lpstr>
      <vt:lpstr>Epilogue</vt:lpstr>
      <vt:lpstr>Sometimes you will get crazy people </vt:lpstr>
      <vt:lpstr>trolls</vt:lpstr>
      <vt:lpstr>Toxicity </vt:lpstr>
      <vt:lpstr>Protect yourself! </vt:lpstr>
      <vt:lpstr>Recommended reading</vt:lpstr>
      <vt:lpstr>It will be ok!</vt:lpstr>
      <vt:lpstr>The rewards are real!</vt:lpstr>
      <vt:lpstr>And one bonus tip…try to improve.</vt:lpstr>
      <vt:lpstr>Let’s try an activity! </vt:lpstr>
      <vt:lpstr>How are YOU building your tribe?  Reach out and let’s chat! @jenlooper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Tech Community</dc:title>
  <dc:creator>Jen Looper</dc:creator>
  <cp:lastModifiedBy>Microsoft Office User</cp:lastModifiedBy>
  <cp:revision>23</cp:revision>
  <dcterms:created xsi:type="dcterms:W3CDTF">2021-02-14T02:34:22Z</dcterms:created>
  <dcterms:modified xsi:type="dcterms:W3CDTF">2022-09-12T02:14:42Z</dcterms:modified>
</cp:coreProperties>
</file>